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1"/>
  </p:notesMasterIdLst>
  <p:sldIdLst>
    <p:sldId id="256" r:id="rId2"/>
    <p:sldId id="269" r:id="rId3"/>
    <p:sldId id="278" r:id="rId4"/>
    <p:sldId id="259" r:id="rId5"/>
    <p:sldId id="280" r:id="rId6"/>
    <p:sldId id="288" r:id="rId7"/>
    <p:sldId id="281" r:id="rId8"/>
    <p:sldId id="284" r:id="rId9"/>
    <p:sldId id="283" r:id="rId10"/>
    <p:sldId id="285" r:id="rId11"/>
    <p:sldId id="286" r:id="rId12"/>
    <p:sldId id="287" r:id="rId13"/>
    <p:sldId id="282" r:id="rId14"/>
    <p:sldId id="257" r:id="rId15"/>
    <p:sldId id="279" r:id="rId16"/>
    <p:sldId id="263" r:id="rId17"/>
    <p:sldId id="264" r:id="rId18"/>
    <p:sldId id="265" r:id="rId19"/>
    <p:sldId id="275" r:id="rId20"/>
    <p:sldId id="276" r:id="rId21"/>
    <p:sldId id="277" r:id="rId22"/>
    <p:sldId id="266" r:id="rId23"/>
    <p:sldId id="267" r:id="rId24"/>
    <p:sldId id="268" r:id="rId25"/>
    <p:sldId id="270" r:id="rId26"/>
    <p:sldId id="271" r:id="rId27"/>
    <p:sldId id="272" r:id="rId28"/>
    <p:sldId id="273" r:id="rId29"/>
    <p:sldId id="27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34580" autoAdjust="0"/>
    <p:restoredTop sz="86410" autoAdjust="0"/>
  </p:normalViewPr>
  <p:slideViewPr>
    <p:cSldViewPr>
      <p:cViewPr varScale="1">
        <p:scale>
          <a:sx n="114" d="100"/>
          <a:sy n="114" d="100"/>
        </p:scale>
        <p:origin x="-112"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BDB36-C445-444D-A787-DE5E4A5D0269}" type="datetimeFigureOut">
              <a:rPr lang="en-US" smtClean="0"/>
              <a:pPr/>
              <a:t>4/21/14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AB2B1-7A86-46D8-BF15-F67CA56195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AB2B1-7A86-46D8-BF15-F67CA56195D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AB2B1-7A86-46D8-BF15-F67CA56195D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AB2B1-7A86-46D8-BF15-F67CA56195D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85B562-A6DF-47BA-AC83-11F4BF4A59E9}"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AB2B1-7A86-46D8-BF15-F67CA56195D9}"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AB2B1-7A86-46D8-BF15-F67CA56195D9}"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738F7E-5142-4EED-B3DE-DDE804EDC1AA}" type="datetimeFigureOut">
              <a:rPr lang="en-US" smtClean="0"/>
              <a:pPr/>
              <a:t>4/21/14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0C81E-E674-4B18-A917-978F87649C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38F7E-5142-4EED-B3DE-DDE804EDC1AA}" type="datetimeFigureOut">
              <a:rPr lang="en-US" smtClean="0"/>
              <a:pPr/>
              <a:t>4/21/14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0C81E-E674-4B18-A917-978F87649C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38F7E-5142-4EED-B3DE-DDE804EDC1AA}" type="datetimeFigureOut">
              <a:rPr lang="en-US" smtClean="0"/>
              <a:pPr/>
              <a:t>4/21/14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0C81E-E674-4B18-A917-978F87649C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38F7E-5142-4EED-B3DE-DDE804EDC1AA}" type="datetimeFigureOut">
              <a:rPr lang="en-US" smtClean="0"/>
              <a:pPr/>
              <a:t>4/21/14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0C81E-E674-4B18-A917-978F87649C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738F7E-5142-4EED-B3DE-DDE804EDC1AA}" type="datetimeFigureOut">
              <a:rPr lang="en-US" smtClean="0"/>
              <a:pPr/>
              <a:t>4/21/14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0C81E-E674-4B18-A917-978F87649C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738F7E-5142-4EED-B3DE-DDE804EDC1AA}" type="datetimeFigureOut">
              <a:rPr lang="en-US" smtClean="0"/>
              <a:pPr/>
              <a:t>4/21/14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0C81E-E674-4B18-A917-978F87649C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738F7E-5142-4EED-B3DE-DDE804EDC1AA}" type="datetimeFigureOut">
              <a:rPr lang="en-US" smtClean="0"/>
              <a:pPr/>
              <a:t>4/21/14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0C81E-E674-4B18-A917-978F87649C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738F7E-5142-4EED-B3DE-DDE804EDC1AA}" type="datetimeFigureOut">
              <a:rPr lang="en-US" smtClean="0"/>
              <a:pPr/>
              <a:t>4/21/14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0C81E-E674-4B18-A917-978F87649C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38F7E-5142-4EED-B3DE-DDE804EDC1AA}" type="datetimeFigureOut">
              <a:rPr lang="en-US" smtClean="0"/>
              <a:pPr/>
              <a:t>4/21/14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0C81E-E674-4B18-A917-978F87649C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38F7E-5142-4EED-B3DE-DDE804EDC1AA}" type="datetimeFigureOut">
              <a:rPr lang="en-US" smtClean="0"/>
              <a:pPr/>
              <a:t>4/21/14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0C81E-E674-4B18-A917-978F87649C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38F7E-5142-4EED-B3DE-DDE804EDC1AA}" type="datetimeFigureOut">
              <a:rPr lang="en-US" smtClean="0"/>
              <a:pPr/>
              <a:t>4/21/14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0C81E-E674-4B18-A917-978F87649C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38F7E-5142-4EED-B3DE-DDE804EDC1AA}" type="datetimeFigureOut">
              <a:rPr lang="en-US" smtClean="0"/>
              <a:pPr/>
              <a:t>4/21/14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0C81E-E674-4B18-A917-978F87649C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1"/>
            <a:ext cx="7772400" cy="1219200"/>
          </a:xfrm>
        </p:spPr>
        <p:txBody>
          <a:bodyPr/>
          <a:lstStyle/>
          <a:p>
            <a:r>
              <a:rPr lang="en-US" dirty="0" smtClean="0"/>
              <a:t>      Plato       /          Socrates</a:t>
            </a:r>
            <a:endParaRPr lang="en-US" dirty="0"/>
          </a:p>
        </p:txBody>
      </p:sp>
      <p:sp>
        <p:nvSpPr>
          <p:cNvPr id="3" name="Subtitle 2"/>
          <p:cNvSpPr>
            <a:spLocks noGrp="1"/>
          </p:cNvSpPr>
          <p:nvPr>
            <p:ph type="subTitle" idx="1"/>
          </p:nvPr>
        </p:nvSpPr>
        <p:spPr>
          <a:xfrm>
            <a:off x="762000" y="1600200"/>
            <a:ext cx="7620000" cy="4495800"/>
          </a:xfrm>
        </p:spPr>
        <p:txBody>
          <a:bodyPr/>
          <a:lstStyle/>
          <a:p>
            <a:r>
              <a:rPr lang="en-US" dirty="0" smtClean="0"/>
              <a:t> </a:t>
            </a:r>
            <a:endParaRPr lang="en-US" dirty="0"/>
          </a:p>
        </p:txBody>
      </p:sp>
      <p:pic>
        <p:nvPicPr>
          <p:cNvPr id="4" name="Picture 3" descr="plato.jpg"/>
          <p:cNvPicPr>
            <a:picLocks noChangeAspect="1"/>
          </p:cNvPicPr>
          <p:nvPr/>
        </p:nvPicPr>
        <p:blipFill>
          <a:blip r:embed="rId3" cstate="print"/>
          <a:stretch>
            <a:fillRect/>
          </a:stretch>
        </p:blipFill>
        <p:spPr>
          <a:xfrm>
            <a:off x="990600" y="1981200"/>
            <a:ext cx="3346968" cy="3474720"/>
          </a:xfrm>
          <a:prstGeom prst="rect">
            <a:avLst/>
          </a:prstGeom>
        </p:spPr>
      </p:pic>
      <p:pic>
        <p:nvPicPr>
          <p:cNvPr id="5" name="Picture 4" descr="socrates.jpg"/>
          <p:cNvPicPr>
            <a:picLocks noChangeAspect="1"/>
          </p:cNvPicPr>
          <p:nvPr/>
        </p:nvPicPr>
        <p:blipFill>
          <a:blip r:embed="rId4" cstate="print"/>
          <a:stretch>
            <a:fillRect/>
          </a:stretch>
        </p:blipFill>
        <p:spPr>
          <a:xfrm>
            <a:off x="5257800" y="1828800"/>
            <a:ext cx="2873257" cy="3840480"/>
          </a:xfrm>
          <a:prstGeom prst="rect">
            <a:avLst/>
          </a:prstGeom>
        </p:spPr>
      </p:pic>
      <p:sp>
        <p:nvSpPr>
          <p:cNvPr id="6" name="TextBox 5"/>
          <p:cNvSpPr txBox="1"/>
          <p:nvPr/>
        </p:nvSpPr>
        <p:spPr>
          <a:xfrm>
            <a:off x="1295400" y="6019800"/>
            <a:ext cx="6858000" cy="646331"/>
          </a:xfrm>
          <a:prstGeom prst="rect">
            <a:avLst/>
          </a:prstGeom>
          <a:noFill/>
        </p:spPr>
        <p:txBody>
          <a:bodyPr wrap="square" rtlCol="0">
            <a:spAutoFit/>
          </a:bodyPr>
          <a:lstStyle/>
          <a:p>
            <a:r>
              <a:rPr lang="en-US" dirty="0" smtClean="0"/>
              <a:t>Sources: Plato; Xenophon; Aristophanes; Aristotle; Diogenes </a:t>
            </a:r>
            <a:r>
              <a:rPr lang="en-US" dirty="0" err="1" smtClean="0"/>
              <a:t>Laertius</a:t>
            </a:r>
            <a:r>
              <a:rPr lang="en-US" dirty="0" smtClean="0"/>
              <a:t>, and others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agon</a:t>
            </a:r>
            <a:r>
              <a:rPr lang="en-US" dirty="0" smtClean="0"/>
              <a:t> starts</a:t>
            </a:r>
            <a:endParaRPr lang="en-US" dirty="0"/>
          </a:p>
        </p:txBody>
      </p:sp>
      <p:sp>
        <p:nvSpPr>
          <p:cNvPr id="3" name="Content Placeholder 2"/>
          <p:cNvSpPr>
            <a:spLocks noGrp="1"/>
          </p:cNvSpPr>
          <p:nvPr>
            <p:ph idx="1"/>
          </p:nvPr>
        </p:nvSpPr>
        <p:spPr/>
        <p:txBody>
          <a:bodyPr/>
          <a:lstStyle/>
          <a:p>
            <a:r>
              <a:rPr lang="en-US" dirty="0" smtClean="0"/>
              <a:t>Note contest aspects: the issue is if virtue can be taught (not politically irrelevant)</a:t>
            </a:r>
          </a:p>
          <a:p>
            <a:r>
              <a:rPr lang="en-US" dirty="0" smtClean="0"/>
              <a:t>Protagoras</a:t>
            </a:r>
          </a:p>
          <a:p>
            <a:pPr lvl="1"/>
            <a:r>
              <a:rPr lang="en-US" dirty="0" smtClean="0"/>
              <a:t>Humans learn by reward and punishment</a:t>
            </a:r>
          </a:p>
          <a:p>
            <a:pPr lvl="1"/>
            <a:r>
              <a:rPr lang="en-US" dirty="0" smtClean="0"/>
              <a:t>Thus it can be taught be some are better teachers</a:t>
            </a:r>
          </a:p>
          <a:p>
            <a:pPr lvl="1"/>
            <a:r>
              <a:rPr lang="en-US" dirty="0" smtClean="0"/>
              <a:t>Virtue is having learned from correctly understood experience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Socrates’s</a:t>
            </a:r>
            <a:r>
              <a:rPr lang="en-US" dirty="0" smtClean="0"/>
              <a:t> response</a:t>
            </a:r>
            <a:endParaRPr lang="en-US" dirty="0"/>
          </a:p>
        </p:txBody>
      </p:sp>
      <p:sp>
        <p:nvSpPr>
          <p:cNvPr id="3" name="Content Placeholder 2"/>
          <p:cNvSpPr>
            <a:spLocks noGrp="1"/>
          </p:cNvSpPr>
          <p:nvPr>
            <p:ph idx="1"/>
          </p:nvPr>
        </p:nvSpPr>
        <p:spPr/>
        <p:txBody>
          <a:bodyPr/>
          <a:lstStyle/>
          <a:p>
            <a:r>
              <a:rPr lang="en-US" dirty="0" smtClean="0"/>
              <a:t>Sense of incompleteness of </a:t>
            </a:r>
            <a:r>
              <a:rPr lang="en-US" dirty="0" err="1" smtClean="0"/>
              <a:t>Prot.’s</a:t>
            </a:r>
            <a:r>
              <a:rPr lang="en-US" dirty="0" smtClean="0"/>
              <a:t> arg.</a:t>
            </a:r>
          </a:p>
          <a:p>
            <a:r>
              <a:rPr lang="en-US" dirty="0" smtClean="0"/>
              <a:t>Let’s talk about something else (makes to leave)</a:t>
            </a:r>
          </a:p>
          <a:p>
            <a:r>
              <a:rPr lang="en-US" dirty="0" err="1" smtClean="0"/>
              <a:t>Protrgs</a:t>
            </a:r>
            <a:r>
              <a:rPr lang="en-US" dirty="0" smtClean="0"/>
              <a:t> proposes a poetry interpretation</a:t>
            </a:r>
          </a:p>
          <a:p>
            <a:pPr lvl="1"/>
            <a:r>
              <a:rPr lang="en-US" dirty="0" err="1" smtClean="0"/>
              <a:t>Simonides</a:t>
            </a:r>
            <a:endParaRPr lang="en-US" dirty="0" smtClean="0"/>
          </a:p>
          <a:p>
            <a:pPr lvl="2"/>
            <a:r>
              <a:rPr lang="en-US" dirty="0" smtClean="0"/>
              <a:t>Quote from Hesiod is key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such tortuousness?</a:t>
            </a:r>
            <a:endParaRPr lang="en-US" dirty="0"/>
          </a:p>
        </p:txBody>
      </p:sp>
      <p:sp>
        <p:nvSpPr>
          <p:cNvPr id="3" name="Content Placeholder 2"/>
          <p:cNvSpPr>
            <a:spLocks noGrp="1"/>
          </p:cNvSpPr>
          <p:nvPr>
            <p:ph idx="1"/>
          </p:nvPr>
        </p:nvSpPr>
        <p:spPr/>
        <p:txBody>
          <a:bodyPr/>
          <a:lstStyle/>
          <a:p>
            <a:r>
              <a:rPr lang="en-US" dirty="0" smtClean="0"/>
              <a:t>The dialogue and political education – what does it mean to learn?</a:t>
            </a:r>
          </a:p>
          <a:p>
            <a:r>
              <a:rPr lang="en-US" dirty="0" smtClean="0"/>
              <a:t>Summary of Protagoras</a:t>
            </a:r>
          </a:p>
          <a:p>
            <a:pPr lvl="1"/>
            <a:r>
              <a:rPr lang="en-US" dirty="0" smtClean="0"/>
              <a:t>Contrast to Prometheus</a:t>
            </a:r>
          </a:p>
          <a:p>
            <a:pPr lvl="2"/>
            <a:r>
              <a:rPr lang="en-US" dirty="0" smtClean="0"/>
              <a:t>“</a:t>
            </a:r>
            <a:r>
              <a:rPr lang="en-US" dirty="0" err="1" smtClean="0"/>
              <a:t>prothumia</a:t>
            </a:r>
            <a:r>
              <a:rPr lang="en-US" dirty="0" smtClean="0"/>
              <a:t>” </a:t>
            </a:r>
            <a:r>
              <a:rPr lang="en-US" smtClean="0"/>
              <a:t>(Pericles?)</a:t>
            </a:r>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Sophists getting paid</a:t>
            </a:r>
            <a:endParaRPr lang="en-US" dirty="0">
              <a:solidFill>
                <a:schemeClr val="bg1"/>
              </a:solidFill>
            </a:endParaRPr>
          </a:p>
        </p:txBody>
      </p:sp>
      <p:pic>
        <p:nvPicPr>
          <p:cNvPr id="4" name="Content Placeholder 3" descr="sophists.gif"/>
          <p:cNvPicPr>
            <a:picLocks noGrp="1" noChangeAspect="1"/>
          </p:cNvPicPr>
          <p:nvPr>
            <p:ph idx="1"/>
          </p:nvPr>
        </p:nvPicPr>
        <p:blipFill>
          <a:blip r:embed="rId3" cstate="print"/>
          <a:stretch>
            <a:fillRect/>
          </a:stretch>
        </p:blipFill>
        <p:spPr>
          <a:xfrm>
            <a:off x="0" y="1524000"/>
            <a:ext cx="4514850" cy="4514850"/>
          </a:xfrm>
        </p:spPr>
      </p:pic>
      <p:pic>
        <p:nvPicPr>
          <p:cNvPr id="5" name="Picture 4" descr="sophist caric.gif"/>
          <p:cNvPicPr>
            <a:picLocks noChangeAspect="1"/>
          </p:cNvPicPr>
          <p:nvPr/>
        </p:nvPicPr>
        <p:blipFill>
          <a:blip r:embed="rId4" cstate="print"/>
          <a:stretch>
            <a:fillRect/>
          </a:stretch>
        </p:blipFill>
        <p:spPr>
          <a:xfrm>
            <a:off x="5410200" y="1905000"/>
            <a:ext cx="2839063" cy="3200400"/>
          </a:xfrm>
          <a:prstGeom prst="rect">
            <a:avLst/>
          </a:prstGeom>
        </p:spPr>
      </p:pic>
      <p:sp>
        <p:nvSpPr>
          <p:cNvPr id="6" name="TextBox 5"/>
          <p:cNvSpPr txBox="1"/>
          <p:nvPr/>
        </p:nvSpPr>
        <p:spPr>
          <a:xfrm>
            <a:off x="5257800" y="5486400"/>
            <a:ext cx="3124200" cy="646331"/>
          </a:xfrm>
          <a:prstGeom prst="rect">
            <a:avLst/>
          </a:prstGeom>
          <a:noFill/>
        </p:spPr>
        <p:txBody>
          <a:bodyPr wrap="square" rtlCol="0">
            <a:spAutoFit/>
          </a:bodyPr>
          <a:lstStyle/>
          <a:p>
            <a:r>
              <a:rPr lang="en-US" b="1" dirty="0" smtClean="0">
                <a:solidFill>
                  <a:schemeClr val="bg1"/>
                </a:solidFill>
              </a:rPr>
              <a:t>Caricature – about 440 BCE - Louvre</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lstStyle/>
          <a:p>
            <a:r>
              <a:rPr lang="en-US" dirty="0" smtClean="0"/>
              <a:t>Apology</a:t>
            </a:r>
            <a:endParaRPr lang="en-US" dirty="0"/>
          </a:p>
        </p:txBody>
      </p:sp>
      <p:sp>
        <p:nvSpPr>
          <p:cNvPr id="3" name="Content Placeholder 2"/>
          <p:cNvSpPr>
            <a:spLocks noGrp="1"/>
          </p:cNvSpPr>
          <p:nvPr>
            <p:ph idx="1"/>
          </p:nvPr>
        </p:nvSpPr>
        <p:spPr>
          <a:xfrm>
            <a:off x="457200" y="762000"/>
            <a:ext cx="8229600" cy="5791200"/>
          </a:xfrm>
        </p:spPr>
        <p:txBody>
          <a:bodyPr>
            <a:noAutofit/>
          </a:bodyPr>
          <a:lstStyle/>
          <a:p>
            <a:r>
              <a:rPr lang="en-US" sz="1600" dirty="0"/>
              <a:t>I</a:t>
            </a:r>
            <a:r>
              <a:rPr lang="en-US" sz="1600" b="1" dirty="0"/>
              <a:t>. Socrates has been accused of impiety and corrupting youth.  The Apology (Grk: defense) is his </a:t>
            </a:r>
            <a:r>
              <a:rPr lang="en-US" sz="1600" b="1" dirty="0" smtClean="0"/>
              <a:t>defense</a:t>
            </a:r>
            <a:endParaRPr lang="en-US" sz="1600" b="1" u="sng" dirty="0" smtClean="0"/>
          </a:p>
          <a:p>
            <a:pPr lvl="1"/>
            <a:r>
              <a:rPr lang="en-US" sz="1600" b="1" dirty="0" smtClean="0"/>
              <a:t>A</a:t>
            </a:r>
            <a:r>
              <a:rPr lang="en-US" sz="1600" b="1" dirty="0"/>
              <a:t>. previous dialogue is </a:t>
            </a:r>
            <a:r>
              <a:rPr lang="en-US" sz="1600" b="1" i="1" dirty="0"/>
              <a:t>Euthyphro</a:t>
            </a:r>
            <a:r>
              <a:rPr lang="en-US" sz="1600" b="1" dirty="0"/>
              <a:t>. </a:t>
            </a:r>
          </a:p>
          <a:p>
            <a:pPr lvl="2"/>
            <a:r>
              <a:rPr lang="en-US" sz="1600" b="1" dirty="0"/>
              <a:t>1. takes place on way to the court of the king-</a:t>
            </a:r>
            <a:r>
              <a:rPr lang="en-US" sz="1600" b="1" dirty="0" smtClean="0"/>
              <a:t>archon (court for religious matters).  In front of tablet of laws.</a:t>
            </a:r>
          </a:p>
          <a:p>
            <a:pPr lvl="3"/>
            <a:r>
              <a:rPr lang="en-US" sz="1600" b="1" dirty="0"/>
              <a:t>a) </a:t>
            </a:r>
            <a:r>
              <a:rPr lang="en-US" sz="1600" b="1" dirty="0" err="1" smtClean="0"/>
              <a:t>Euthyphro</a:t>
            </a:r>
            <a:r>
              <a:rPr lang="en-US" sz="1600" b="1" dirty="0" smtClean="0"/>
              <a:t> </a:t>
            </a:r>
            <a:r>
              <a:rPr lang="en-US" sz="1600" b="1" dirty="0"/>
              <a:t>is prosecuting his own father for the murder of a laborer who is a murderer</a:t>
            </a:r>
            <a:endParaRPr lang="en-US" sz="1600" b="1" u="sng" dirty="0"/>
          </a:p>
          <a:p>
            <a:pPr lvl="4"/>
            <a:r>
              <a:rPr lang="en-US" sz="1600" b="1" dirty="0"/>
              <a:t>(1) E says his family and friends believe him to be impious is doing so.  He says no, but discussion reveals that he doesn't know what piety is. </a:t>
            </a:r>
            <a:r>
              <a:rPr lang="en-US" sz="1600" b="1" dirty="0" smtClean="0"/>
              <a:t> See last </a:t>
            </a:r>
            <a:r>
              <a:rPr lang="en-US" sz="1600" b="1" dirty="0"/>
              <a:t>paragraph</a:t>
            </a:r>
          </a:p>
          <a:p>
            <a:pPr lvl="1"/>
            <a:r>
              <a:rPr lang="en-US" sz="1600" b="1" dirty="0"/>
              <a:t>B. Where are we in history: loss during the </a:t>
            </a:r>
            <a:r>
              <a:rPr lang="en-US" sz="1600" b="1" dirty="0" smtClean="0"/>
              <a:t>Peloponnesian </a:t>
            </a:r>
            <a:r>
              <a:rPr lang="en-US" sz="1600" b="1" dirty="0"/>
              <a:t>War</a:t>
            </a:r>
          </a:p>
          <a:p>
            <a:pPr lvl="2"/>
            <a:r>
              <a:rPr lang="en-US" sz="1600" b="1" dirty="0"/>
              <a:t>1. Apology starts with problem of identity</a:t>
            </a:r>
          </a:p>
          <a:p>
            <a:pPr lvl="3"/>
            <a:r>
              <a:rPr lang="en-US" sz="1600" b="1" dirty="0"/>
              <a:t>a) I was almost carried away -- "I almost forgot my own self"</a:t>
            </a:r>
            <a:endParaRPr lang="en-US" sz="1600" b="1" u="sng" dirty="0"/>
          </a:p>
          <a:p>
            <a:pPr lvl="2"/>
            <a:r>
              <a:rPr lang="en-US" sz="1600" b="1" dirty="0"/>
              <a:t>2. We might say that S finds himself a stranger in his city</a:t>
            </a:r>
          </a:p>
          <a:p>
            <a:pPr lvl="3"/>
            <a:r>
              <a:rPr lang="en-US" sz="1600" b="1" dirty="0"/>
              <a:t>a) with whom is this dialogue</a:t>
            </a:r>
            <a:endParaRPr lang="en-US" sz="1600" b="1" u="sng" dirty="0"/>
          </a:p>
          <a:p>
            <a:pPr lvl="3"/>
            <a:r>
              <a:rPr lang="en-US" sz="1600" b="1" dirty="0"/>
              <a:t>(1) </a:t>
            </a:r>
            <a:r>
              <a:rPr lang="en-US" sz="1600" b="1" dirty="0" smtClean="0"/>
              <a:t>not </a:t>
            </a:r>
            <a:r>
              <a:rPr lang="en-US" sz="1600" b="1" dirty="0"/>
              <a:t>with people (except </a:t>
            </a:r>
            <a:r>
              <a:rPr lang="en-US" sz="1600" b="1" dirty="0" err="1"/>
              <a:t>Meletus</a:t>
            </a:r>
            <a:r>
              <a:rPr lang="en-US" sz="1600" b="1" dirty="0"/>
              <a:t>)</a:t>
            </a:r>
          </a:p>
          <a:p>
            <a:pPr lvl="3"/>
            <a:r>
              <a:rPr lang="en-US" sz="1600" b="1" dirty="0"/>
              <a:t>(2) with city as a whole</a:t>
            </a:r>
          </a:p>
          <a:p>
            <a:pPr lvl="4"/>
            <a:r>
              <a:rPr lang="en-US" sz="1600" b="1" dirty="0"/>
              <a:t>(a) which is reduced to grunts and cries and exercise  of power</a:t>
            </a:r>
            <a:endParaRPr lang="en-US" sz="1600" b="1" u="sng" dirty="0"/>
          </a:p>
          <a:p>
            <a:pPr lvl="5"/>
            <a:r>
              <a:rPr lang="en-US" sz="1600" b="1" dirty="0" err="1"/>
              <a:t>i</a:t>
            </a:r>
            <a:r>
              <a:rPr lang="en-US" sz="1600" b="1" dirty="0"/>
              <a:t>) sounds not words</a:t>
            </a:r>
            <a:endParaRPr lang="en-US" sz="1600" b="1" i="1" dirty="0"/>
          </a:p>
          <a:p>
            <a:pPr lvl="4"/>
            <a:r>
              <a:rPr lang="en-US" sz="1600" b="1" dirty="0"/>
              <a:t>(b) still not all bad since vote indicates that 40% acquit, 40 % no and 20% can be swayed</a:t>
            </a:r>
            <a:endParaRPr lang="en-US" sz="1600" b="1" u="sng" dirty="0"/>
          </a:p>
          <a:p>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2" name="Picture 1" descr="jail.jpg"/>
          <p:cNvPicPr>
            <a:picLocks noChangeAspect="1"/>
          </p:cNvPicPr>
          <p:nvPr/>
        </p:nvPicPr>
        <p:blipFill>
          <a:blip r:embed="rId4" cstate="print"/>
          <a:stretch>
            <a:fillRect/>
          </a:stretch>
        </p:blipFill>
        <p:spPr>
          <a:xfrm>
            <a:off x="1905000" y="685800"/>
            <a:ext cx="5704901" cy="4297680"/>
          </a:xfrm>
          <a:prstGeom prst="rect">
            <a:avLst/>
          </a:prstGeom>
        </p:spPr>
      </p:pic>
      <p:sp>
        <p:nvSpPr>
          <p:cNvPr id="3" name="TextBox 2"/>
          <p:cNvSpPr txBox="1"/>
          <p:nvPr/>
        </p:nvSpPr>
        <p:spPr>
          <a:xfrm>
            <a:off x="2971800" y="5715000"/>
            <a:ext cx="3124200" cy="461665"/>
          </a:xfrm>
          <a:prstGeom prst="rect">
            <a:avLst/>
          </a:prstGeom>
          <a:noFill/>
        </p:spPr>
        <p:txBody>
          <a:bodyPr wrap="square" rtlCol="0">
            <a:spAutoFit/>
          </a:bodyPr>
          <a:lstStyle/>
          <a:p>
            <a:pPr algn="ctr"/>
            <a:r>
              <a:rPr lang="en-US" sz="2400" b="1" dirty="0" smtClean="0"/>
              <a:t>JAIL</a:t>
            </a:r>
            <a:endParaRPr lang="en-US"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b) what is with the polis as a whole</a:t>
            </a:r>
            <a:endParaRPr lang="en-US" b="1" u="sng" dirty="0" smtClean="0"/>
          </a:p>
          <a:p>
            <a:pPr lvl="1"/>
            <a:r>
              <a:rPr lang="en-US" dirty="0" smtClean="0"/>
              <a:t>(1) it is been badly taught and socialized (18B)</a:t>
            </a:r>
            <a:endParaRPr lang="en-US" b="1" dirty="0" smtClean="0"/>
          </a:p>
          <a:p>
            <a:pPr lvl="1"/>
            <a:r>
              <a:rPr lang="en-US" dirty="0" smtClean="0"/>
              <a:t>(2) there are too many who do no owe who they are to the city (20A) </a:t>
            </a:r>
            <a:r>
              <a:rPr lang="en-US" dirty="0" err="1" smtClean="0"/>
              <a:t>cf</a:t>
            </a:r>
            <a:r>
              <a:rPr lang="en-US" dirty="0" smtClean="0"/>
              <a:t> Protagoras and  Sophists</a:t>
            </a:r>
            <a:endParaRPr lang="en-US" b="1" dirty="0" smtClean="0"/>
          </a:p>
          <a:p>
            <a:pPr lvl="1"/>
            <a:r>
              <a:rPr lang="en-US" dirty="0" smtClean="0"/>
              <a:t>(3) too much concern with money and prestige (29d)</a:t>
            </a:r>
            <a:endParaRPr lang="en-US" b="1" dirty="0" smtClean="0"/>
          </a:p>
          <a:p>
            <a:r>
              <a:rPr lang="en-US" b="1" dirty="0" smtClean="0"/>
              <a:t>c) the city has accused him for there is a popular prejudice against him (</a:t>
            </a:r>
            <a:r>
              <a:rPr lang="en-US" b="1" dirty="0" err="1" smtClean="0"/>
              <a:t>cf</a:t>
            </a:r>
            <a:r>
              <a:rPr lang="en-US" b="1" dirty="0" smtClean="0"/>
              <a:t> Aristophanes who is mentioned) and he finds himself forced to speak in an unfamiliar way -- almost a foreign language</a:t>
            </a:r>
            <a:endParaRPr lang="en-US" b="1" u="sng" dirty="0" smtClean="0"/>
          </a:p>
          <a:p>
            <a:pPr lvl="1"/>
            <a:r>
              <a:rPr lang="en-US" dirty="0" smtClean="0"/>
              <a:t>(1) indeed, were there more time (37b) he could have persuaded them</a:t>
            </a:r>
            <a:endParaRPr lang="en-US" i="1"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Sophists getting paid</a:t>
            </a:r>
            <a:endParaRPr lang="en-US" dirty="0">
              <a:solidFill>
                <a:schemeClr val="bg1"/>
              </a:solidFill>
            </a:endParaRPr>
          </a:p>
        </p:txBody>
      </p:sp>
      <p:pic>
        <p:nvPicPr>
          <p:cNvPr id="4" name="Content Placeholder 3" descr="sophists.gif"/>
          <p:cNvPicPr>
            <a:picLocks noGrp="1" noChangeAspect="1"/>
          </p:cNvPicPr>
          <p:nvPr>
            <p:ph idx="1"/>
          </p:nvPr>
        </p:nvPicPr>
        <p:blipFill>
          <a:blip r:embed="rId3" cstate="print"/>
          <a:stretch>
            <a:fillRect/>
          </a:stretch>
        </p:blipFill>
        <p:spPr>
          <a:xfrm>
            <a:off x="0" y="1524000"/>
            <a:ext cx="4514850" cy="4514850"/>
          </a:xfrm>
        </p:spPr>
      </p:pic>
      <p:pic>
        <p:nvPicPr>
          <p:cNvPr id="5" name="Picture 4" descr="sophist caric.gif"/>
          <p:cNvPicPr>
            <a:picLocks noChangeAspect="1"/>
          </p:cNvPicPr>
          <p:nvPr/>
        </p:nvPicPr>
        <p:blipFill>
          <a:blip r:embed="rId4" cstate="print"/>
          <a:stretch>
            <a:fillRect/>
          </a:stretch>
        </p:blipFill>
        <p:spPr>
          <a:xfrm>
            <a:off x="5410200" y="1905000"/>
            <a:ext cx="2839063" cy="3200400"/>
          </a:xfrm>
          <a:prstGeom prst="rect">
            <a:avLst/>
          </a:prstGeom>
        </p:spPr>
      </p:pic>
      <p:sp>
        <p:nvSpPr>
          <p:cNvPr id="6" name="TextBox 5"/>
          <p:cNvSpPr txBox="1"/>
          <p:nvPr/>
        </p:nvSpPr>
        <p:spPr>
          <a:xfrm>
            <a:off x="5257800" y="5486400"/>
            <a:ext cx="3124200" cy="646331"/>
          </a:xfrm>
          <a:prstGeom prst="rect">
            <a:avLst/>
          </a:prstGeom>
          <a:noFill/>
        </p:spPr>
        <p:txBody>
          <a:bodyPr wrap="square" rtlCol="0">
            <a:spAutoFit/>
          </a:bodyPr>
          <a:lstStyle/>
          <a:p>
            <a:r>
              <a:rPr lang="en-US" b="1" dirty="0" smtClean="0">
                <a:solidFill>
                  <a:schemeClr val="bg1"/>
                </a:solidFill>
              </a:rPr>
              <a:t>Caricature – about 440 BCE - Louvre</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r>
              <a:rPr lang="en-US" sz="2000" b="1" dirty="0" smtClean="0"/>
              <a:t>3. why does he have this problem?</a:t>
            </a:r>
            <a:endParaRPr lang="en-US" sz="2000" b="1" u="sng" dirty="0" smtClean="0"/>
          </a:p>
          <a:p>
            <a:pPr lvl="1"/>
            <a:r>
              <a:rPr lang="en-US" sz="2000" b="1" dirty="0" smtClean="0"/>
              <a:t>a) he knows nothing of the things above the earth or below -- </a:t>
            </a:r>
            <a:r>
              <a:rPr lang="en-US" sz="2000" b="1" dirty="0" err="1" smtClean="0"/>
              <a:t>ie</a:t>
            </a:r>
            <a:r>
              <a:rPr lang="en-US" sz="2000" b="1" dirty="0" smtClean="0"/>
              <a:t> only knows of human affairs (19d)</a:t>
            </a:r>
          </a:p>
          <a:p>
            <a:pPr lvl="1"/>
            <a:r>
              <a:rPr lang="en-US" sz="2000" b="1" dirty="0" smtClean="0"/>
              <a:t>b) and he has been trying to disprove what the gods say about him (Oedipus)</a:t>
            </a:r>
          </a:p>
          <a:p>
            <a:pPr lvl="2"/>
            <a:r>
              <a:rPr lang="en-US" sz="2000" b="1" dirty="0" smtClean="0"/>
              <a:t>(1) impact of Delphi</a:t>
            </a:r>
            <a:endParaRPr lang="en-US" sz="2000" b="1" u="sng" dirty="0" smtClean="0"/>
          </a:p>
          <a:p>
            <a:pPr lvl="3"/>
            <a:r>
              <a:rPr lang="en-US" b="1" dirty="0" smtClean="0"/>
              <a:t>(a) there is none wiser</a:t>
            </a:r>
            <a:endParaRPr lang="en-US" b="1" i="1" dirty="0" smtClean="0"/>
          </a:p>
          <a:p>
            <a:pPr lvl="3"/>
            <a:r>
              <a:rPr lang="en-US" b="1" dirty="0" smtClean="0"/>
              <a:t>(b) know thyself</a:t>
            </a:r>
            <a:endParaRPr lang="en-US" b="1" i="1" dirty="0" smtClean="0"/>
          </a:p>
          <a:p>
            <a:pPr lvl="4"/>
            <a:r>
              <a:rPr lang="en-US" b="1" dirty="0" err="1" smtClean="0"/>
              <a:t>i</a:t>
            </a:r>
            <a:r>
              <a:rPr lang="en-US" b="1" dirty="0" smtClean="0"/>
              <a:t>) implication is that we are not wise because we do not wish to know ourselves</a:t>
            </a:r>
            <a:endParaRPr lang="en-US" b="1" i="1" dirty="0" smtClean="0"/>
          </a:p>
          <a:p>
            <a:pPr lvl="3"/>
            <a:r>
              <a:rPr lang="en-US" b="1" dirty="0" smtClean="0"/>
              <a:t>(c) in trying to disprove the God S will become who he is, but will not as he says in 37d, be like  Oedipus and  be driven from the city</a:t>
            </a:r>
            <a:endParaRPr lang="en-US" b="1" i="1"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7" descr="delphi.wide.jpg"/>
          <p:cNvPicPr>
            <a:picLocks noChangeAspect="1" noChangeArrowheads="1"/>
          </p:cNvPicPr>
          <p:nvPr/>
        </p:nvPicPr>
        <p:blipFill>
          <a:blip r:embed="rId3" cstate="print"/>
          <a:srcRect r="6061"/>
          <a:stretch>
            <a:fillRect/>
          </a:stretch>
        </p:blipFill>
        <p:spPr bwMode="auto">
          <a:xfrm>
            <a:off x="838200" y="1447800"/>
            <a:ext cx="7650981" cy="4023360"/>
          </a:xfrm>
          <a:prstGeom prst="rect">
            <a:avLst/>
          </a:prstGeom>
          <a:noFill/>
          <a:ln w="9525">
            <a:noFill/>
            <a:miter lim="800000"/>
            <a:headEnd/>
            <a:tailEnd/>
          </a:ln>
        </p:spPr>
      </p:pic>
      <p:sp>
        <p:nvSpPr>
          <p:cNvPr id="3" name="TextBox 2"/>
          <p:cNvSpPr txBox="1"/>
          <p:nvPr/>
        </p:nvSpPr>
        <p:spPr>
          <a:xfrm>
            <a:off x="2438400" y="609600"/>
            <a:ext cx="4038600" cy="369332"/>
          </a:xfrm>
          <a:prstGeom prst="rect">
            <a:avLst/>
          </a:prstGeom>
          <a:noFill/>
        </p:spPr>
        <p:txBody>
          <a:bodyPr wrap="square" rtlCol="0">
            <a:spAutoFit/>
          </a:bodyPr>
          <a:lstStyle/>
          <a:p>
            <a:r>
              <a:rPr lang="en-US" dirty="0" smtClean="0"/>
              <a:t>DELPHI – Theater and Temple of Apollo</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b="1" dirty="0" smtClean="0"/>
              <a:t> </a:t>
            </a:r>
            <a:endParaRPr lang="en-US" b="1" dirty="0"/>
          </a:p>
        </p:txBody>
      </p:sp>
      <p:pic>
        <p:nvPicPr>
          <p:cNvPr id="4" name="Content Placeholder 3" descr="athens.gif"/>
          <p:cNvPicPr>
            <a:picLocks noGrp="1" noChangeAspect="1"/>
          </p:cNvPicPr>
          <p:nvPr>
            <p:ph idx="1"/>
          </p:nvPr>
        </p:nvPicPr>
        <p:blipFill>
          <a:blip r:embed="rId3" cstate="print">
            <a:lum bright="-9000" contrast="21000"/>
          </a:blip>
          <a:stretch>
            <a:fillRect/>
          </a:stretch>
        </p:blipFill>
        <p:spPr>
          <a:xfrm>
            <a:off x="1600199" y="609599"/>
            <a:ext cx="6721854" cy="5577840"/>
          </a:xfrm>
        </p:spPr>
      </p:pic>
      <p:sp>
        <p:nvSpPr>
          <p:cNvPr id="5" name="TextBox 4"/>
          <p:cNvSpPr txBox="1"/>
          <p:nvPr/>
        </p:nvSpPr>
        <p:spPr>
          <a:xfrm>
            <a:off x="7162800" y="1447800"/>
            <a:ext cx="990600" cy="381000"/>
          </a:xfrm>
          <a:prstGeom prst="rect">
            <a:avLst/>
          </a:prstGeom>
          <a:noFill/>
        </p:spPr>
        <p:txBody>
          <a:bodyPr wrap="square" rtlCol="0">
            <a:spAutoFit/>
          </a:bodyPr>
          <a:lstStyle/>
          <a:p>
            <a:r>
              <a:rPr lang="en-US" b="1" dirty="0" smtClean="0">
                <a:solidFill>
                  <a:srgbClr val="C00000"/>
                </a:solidFill>
              </a:rPr>
              <a:t>PNYX</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7" descr="delphi.wide.jpg"/>
          <p:cNvPicPr>
            <a:picLocks noChangeAspect="1" noChangeArrowheads="1"/>
          </p:cNvPicPr>
          <p:nvPr/>
        </p:nvPicPr>
        <p:blipFill>
          <a:blip r:embed="rId4" cstate="print"/>
          <a:srcRect l="18182" t="46531" r="40000" b="14694"/>
          <a:stretch>
            <a:fillRect/>
          </a:stretch>
        </p:blipFill>
        <p:spPr bwMode="auto">
          <a:xfrm>
            <a:off x="533400" y="1371600"/>
            <a:ext cx="7785028" cy="3566160"/>
          </a:xfrm>
          <a:prstGeom prst="rect">
            <a:avLst/>
          </a:prstGeom>
          <a:noFill/>
          <a:ln w="9525">
            <a:noFill/>
            <a:miter lim="800000"/>
            <a:headEnd/>
            <a:tailEnd/>
          </a:ln>
        </p:spPr>
      </p:pic>
      <p:sp>
        <p:nvSpPr>
          <p:cNvPr id="4" name="TextBox 3"/>
          <p:cNvSpPr txBox="1"/>
          <p:nvPr/>
        </p:nvSpPr>
        <p:spPr>
          <a:xfrm>
            <a:off x="2057400" y="609600"/>
            <a:ext cx="4953000" cy="369332"/>
          </a:xfrm>
          <a:prstGeom prst="rect">
            <a:avLst/>
          </a:prstGeom>
          <a:noFill/>
        </p:spPr>
        <p:txBody>
          <a:bodyPr wrap="square" rtlCol="0">
            <a:spAutoFit/>
          </a:bodyPr>
          <a:lstStyle/>
          <a:p>
            <a:r>
              <a:rPr lang="en-US" dirty="0" smtClean="0"/>
              <a:t>		Temple of Apollo</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http://www.grisel.net/images/greece/Delphi17.JPG"/>
          <p:cNvPicPr>
            <a:picLocks noChangeAspect="1" noChangeArrowheads="1"/>
          </p:cNvPicPr>
          <p:nvPr/>
        </p:nvPicPr>
        <p:blipFill>
          <a:blip r:embed="rId3" cstate="print"/>
          <a:srcRect/>
          <a:stretch>
            <a:fillRect/>
          </a:stretch>
        </p:blipFill>
        <p:spPr bwMode="auto">
          <a:xfrm>
            <a:off x="0" y="838200"/>
            <a:ext cx="8791575" cy="5486400"/>
          </a:xfrm>
          <a:prstGeom prst="rect">
            <a:avLst/>
          </a:prstGeom>
          <a:noFill/>
        </p:spPr>
      </p:pic>
      <p:sp>
        <p:nvSpPr>
          <p:cNvPr id="3" name="TextBox 2"/>
          <p:cNvSpPr txBox="1"/>
          <p:nvPr/>
        </p:nvSpPr>
        <p:spPr>
          <a:xfrm>
            <a:off x="2133600" y="228600"/>
            <a:ext cx="5638800" cy="646331"/>
          </a:xfrm>
          <a:prstGeom prst="rect">
            <a:avLst/>
          </a:prstGeom>
          <a:noFill/>
        </p:spPr>
        <p:txBody>
          <a:bodyPr wrap="square" rtlCol="0">
            <a:spAutoFit/>
          </a:bodyPr>
          <a:lstStyle/>
          <a:p>
            <a:r>
              <a:rPr lang="en-US" dirty="0" smtClean="0"/>
              <a:t>Rock where priestess prophesized (volcanic fumes</a:t>
            </a:r>
            <a:r>
              <a:rPr lang="en-US" dirty="0" smtClean="0"/>
              <a:t>):</a:t>
            </a:r>
          </a:p>
          <a:p>
            <a:r>
              <a:rPr lang="en-US" dirty="0" err="1" smtClean="0"/>
              <a:t>gnothi</a:t>
            </a:r>
            <a:r>
              <a:rPr lang="en-US" dirty="0" smtClean="0"/>
              <a:t> </a:t>
            </a:r>
            <a:r>
              <a:rPr lang="en-US" dirty="0" err="1" smtClean="0"/>
              <a:t>seauton</a:t>
            </a:r>
            <a:r>
              <a:rPr lang="en-US" dirty="0" smtClean="0"/>
              <a:t> – know thyself</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81000" y="304800"/>
            <a:ext cx="8229600" cy="6400800"/>
          </a:xfrm>
        </p:spPr>
        <p:txBody>
          <a:bodyPr>
            <a:noAutofit/>
          </a:bodyPr>
          <a:lstStyle/>
          <a:p>
            <a:pPr>
              <a:buNone/>
            </a:pPr>
            <a:r>
              <a:rPr lang="en-US" b="1" dirty="0" smtClean="0"/>
              <a:t>(2) consequences</a:t>
            </a:r>
            <a:endParaRPr lang="en-US" b="1" u="sng" dirty="0" smtClean="0"/>
          </a:p>
          <a:p>
            <a:pPr>
              <a:buNone/>
            </a:pPr>
            <a:r>
              <a:rPr lang="en-US" dirty="0" smtClean="0"/>
              <a:t>(a) there are more important things to living that being alive (contra Hobbes)</a:t>
            </a:r>
            <a:endParaRPr lang="en-US" i="1" dirty="0" smtClean="0"/>
          </a:p>
          <a:p>
            <a:pPr>
              <a:buNone/>
            </a:pPr>
            <a:r>
              <a:rPr lang="en-US" dirty="0" smtClean="0"/>
              <a:t>	</a:t>
            </a:r>
            <a:r>
              <a:rPr lang="en-US" dirty="0" err="1" smtClean="0"/>
              <a:t>i</a:t>
            </a:r>
            <a:r>
              <a:rPr lang="en-US" dirty="0" smtClean="0"/>
              <a:t>) the unexamined life is not worth living (38a)</a:t>
            </a:r>
            <a:endParaRPr lang="en-US" i="1" dirty="0" smtClean="0"/>
          </a:p>
          <a:p>
            <a:pPr>
              <a:buNone/>
            </a:pPr>
            <a:r>
              <a:rPr lang="en-US" dirty="0" smtClean="0"/>
              <a:t>	ii) will not have it from authority that we uncritically accept</a:t>
            </a:r>
            <a:endParaRPr lang="en-US" i="1" dirty="0" smtClean="0"/>
          </a:p>
          <a:p>
            <a:pPr>
              <a:buNone/>
            </a:pPr>
            <a:r>
              <a:rPr lang="en-US" dirty="0" smtClean="0"/>
              <a:t>	iii) knowledge will help us solve our social problems</a:t>
            </a:r>
            <a:endParaRPr lang="en-US" i="1" dirty="0" smtClean="0"/>
          </a:p>
          <a:p>
            <a:pPr>
              <a:buNone/>
            </a:pPr>
            <a:r>
              <a:rPr lang="en-US" dirty="0" smtClean="0"/>
              <a:t>		</a:t>
            </a:r>
            <a:r>
              <a:rPr lang="en-US" dirty="0" err="1" smtClean="0"/>
              <a:t>i</a:t>
            </a:r>
            <a:r>
              <a:rPr lang="en-US" dirty="0" smtClean="0"/>
              <a:t>) because: we will not have the answer from received tradition</a:t>
            </a:r>
            <a:endParaRPr lang="en-US" i="1" dirty="0" smtClean="0"/>
          </a:p>
          <a:p>
            <a:pPr>
              <a:buNone/>
            </a:pPr>
            <a:r>
              <a:rPr lang="en-US" dirty="0" smtClean="0"/>
              <a:t>		ii) why do most men lead the unexamined life</a:t>
            </a:r>
            <a:endParaRPr lang="en-US" i="1" dirty="0" smtClean="0"/>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33400"/>
            <a:ext cx="8229600" cy="6172200"/>
          </a:xfrm>
        </p:spPr>
        <p:txBody>
          <a:bodyPr>
            <a:normAutofit fontScale="92500" lnSpcReduction="20000"/>
          </a:bodyPr>
          <a:lstStyle/>
          <a:p>
            <a:pPr>
              <a:buNone/>
            </a:pPr>
            <a:r>
              <a:rPr lang="en-US" dirty="0" smtClean="0"/>
              <a:t>4. What is S's reaction to his accusers</a:t>
            </a:r>
            <a:endParaRPr lang="en-US" b="1" dirty="0" smtClean="0"/>
          </a:p>
          <a:p>
            <a:pPr>
              <a:buNone/>
            </a:pPr>
            <a:r>
              <a:rPr lang="en-US" b="1" dirty="0" smtClean="0"/>
              <a:t>	a) The exchange with </a:t>
            </a:r>
            <a:r>
              <a:rPr lang="en-US" b="1" dirty="0" err="1" smtClean="0"/>
              <a:t>Meletus</a:t>
            </a:r>
            <a:r>
              <a:rPr lang="en-US" b="1" dirty="0" smtClean="0"/>
              <a:t> is unusual at that time in Athens</a:t>
            </a:r>
            <a:endParaRPr lang="en-US" b="1" u="sng" dirty="0" smtClean="0"/>
          </a:p>
          <a:p>
            <a:pPr>
              <a:buNone/>
            </a:pPr>
            <a:r>
              <a:rPr lang="en-US" b="1" dirty="0" smtClean="0"/>
              <a:t>	</a:t>
            </a:r>
            <a:r>
              <a:rPr lang="en-US" b="1" dirty="0" err="1" smtClean="0"/>
              <a:t>b</a:t>
            </a:r>
            <a:r>
              <a:rPr lang="en-US" b="1" dirty="0" smtClean="0"/>
              <a:t>) he claims to be other than human in his devotion to the city (31b)</a:t>
            </a:r>
            <a:endParaRPr lang="en-US" b="1" u="sng" dirty="0" smtClean="0"/>
          </a:p>
          <a:p>
            <a:pPr>
              <a:buNone/>
            </a:pPr>
            <a:r>
              <a:rPr lang="en-US" dirty="0" smtClean="0"/>
              <a:t>	(1) he has been totally a person of the city</a:t>
            </a:r>
            <a:endParaRPr lang="en-US" i="1" dirty="0" smtClean="0"/>
          </a:p>
          <a:p>
            <a:pPr>
              <a:buNone/>
            </a:pPr>
            <a:r>
              <a:rPr lang="en-US" dirty="0" smtClean="0"/>
              <a:t>	(2) never followed his own interest</a:t>
            </a:r>
            <a:endParaRPr lang="en-US" i="1" dirty="0" smtClean="0"/>
          </a:p>
          <a:p>
            <a:pPr>
              <a:buNone/>
            </a:pPr>
            <a:r>
              <a:rPr lang="en-US" dirty="0" smtClean="0"/>
              <a:t>		(a) indeed this is what allows him to hold to his station</a:t>
            </a:r>
            <a:endParaRPr lang="en-US" i="1" dirty="0" smtClean="0"/>
          </a:p>
          <a:p>
            <a:pPr>
              <a:buNone/>
            </a:pPr>
            <a:r>
              <a:rPr lang="en-US" dirty="0" smtClean="0"/>
              <a:t>5. response thus is:</a:t>
            </a:r>
            <a:endParaRPr lang="en-US" b="1" dirty="0" smtClean="0"/>
          </a:p>
          <a:p>
            <a:pPr>
              <a:buNone/>
            </a:pPr>
            <a:r>
              <a:rPr lang="en-US" b="1" dirty="0" smtClean="0"/>
              <a:t>	a) I have no knowledge of the gods so I can't talk about it</a:t>
            </a:r>
            <a:endParaRPr lang="en-US" b="1" u="sng" dirty="0" smtClean="0"/>
          </a:p>
          <a:p>
            <a:pPr>
              <a:buNone/>
            </a:pPr>
            <a:r>
              <a:rPr lang="en-US" b="1" dirty="0" smtClean="0"/>
              <a:t>	</a:t>
            </a:r>
            <a:r>
              <a:rPr lang="en-US" b="1" dirty="0" err="1" smtClean="0"/>
              <a:t>b</a:t>
            </a:r>
            <a:r>
              <a:rPr lang="en-US" b="1" dirty="0" smtClean="0"/>
              <a:t>) to the corruption of youth he turns </a:t>
            </a:r>
            <a:r>
              <a:rPr lang="en-US" b="1" dirty="0" err="1" smtClean="0"/>
              <a:t>Meletus</a:t>
            </a:r>
            <a:r>
              <a:rPr lang="en-US" b="1" dirty="0" smtClean="0"/>
              <a:t> aside</a:t>
            </a:r>
            <a:endParaRPr lang="en-US" b="1" u="sng" dirty="0" smtClean="0"/>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6. After his condemnation he suggests that he requests as punishment free meals in the </a:t>
            </a:r>
            <a:r>
              <a:rPr lang="en-US" dirty="0" err="1" smtClean="0"/>
              <a:t>prytaneum</a:t>
            </a:r>
            <a:r>
              <a:rPr lang="en-US" dirty="0" smtClean="0"/>
              <a:t> -- the prize for Olympic race winners -- then that he should be fined -- thirty pieces of silver </a:t>
            </a:r>
            <a:endParaRPr lang="en-US" b="1" dirty="0" smtClean="0"/>
          </a:p>
          <a:p>
            <a:pPr>
              <a:buNone/>
            </a:pPr>
            <a:r>
              <a:rPr lang="en-US" b="1" dirty="0" smtClean="0"/>
              <a:t>		a) it is clear that he practically calls for death –why?</a:t>
            </a:r>
            <a:endParaRPr lang="en-US" b="1" u="sng" dirty="0" smtClean="0"/>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CRITO</a:t>
            </a:r>
            <a:endParaRPr lang="en-US" dirty="0"/>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pPr>
              <a:buNone/>
            </a:pPr>
            <a:r>
              <a:rPr lang="en-US" b="1" dirty="0" smtClean="0"/>
              <a:t>II. DIALOGUE seems to have taken place on the 1000 anniversary of the foundation of Athens</a:t>
            </a:r>
            <a:endParaRPr lang="en-US" b="1" u="sng" dirty="0" smtClean="0"/>
          </a:p>
          <a:p>
            <a:pPr lvl="1">
              <a:buNone/>
            </a:pPr>
            <a:r>
              <a:rPr lang="en-US" b="1" dirty="0" smtClean="0"/>
              <a:t>A. reminder of where we are</a:t>
            </a:r>
          </a:p>
          <a:p>
            <a:pPr lvl="1">
              <a:buNone/>
            </a:pPr>
            <a:r>
              <a:rPr lang="en-US" b="1" dirty="0" smtClean="0"/>
              <a:t>B. Socrates says he won’t go</a:t>
            </a:r>
          </a:p>
          <a:p>
            <a:pPr lvl="1">
              <a:buNone/>
            </a:pPr>
            <a:r>
              <a:rPr lang="en-US" b="1" dirty="0" smtClean="0"/>
              <a:t>C. Crito says:</a:t>
            </a:r>
          </a:p>
          <a:p>
            <a:pPr>
              <a:buNone/>
            </a:pPr>
            <a:r>
              <a:rPr lang="en-US" b="1" dirty="0" smtClean="0"/>
              <a:t>		1. public opinion will damn you</a:t>
            </a:r>
          </a:p>
          <a:p>
            <a:pPr>
              <a:buNone/>
            </a:pPr>
            <a:r>
              <a:rPr lang="en-US" b="1" dirty="0" smtClean="0"/>
              <a:t>		2. your friends</a:t>
            </a:r>
          </a:p>
          <a:p>
            <a:pPr>
              <a:buNone/>
            </a:pPr>
            <a:r>
              <a:rPr lang="en-US" b="1" dirty="0" smtClean="0"/>
              <a:t>		3. your children</a:t>
            </a:r>
          </a:p>
          <a:p>
            <a:pPr>
              <a:buNone/>
            </a:pPr>
            <a:r>
              <a:rPr lang="en-US" b="1" dirty="0" smtClean="0"/>
              <a:t>		4. and furthermore its cowardice</a:t>
            </a:r>
          </a:p>
          <a:p>
            <a:pPr>
              <a:buNone/>
            </a:pPr>
            <a:r>
              <a:rPr lang="en-US" b="1" dirty="0" smtClean="0"/>
              <a:t>			a) </a:t>
            </a:r>
            <a:r>
              <a:rPr lang="en-US" b="1" dirty="0" err="1" smtClean="0"/>
              <a:t>agon</a:t>
            </a:r>
            <a:r>
              <a:rPr lang="en-US" b="1" dirty="0" smtClean="0"/>
              <a:t> and running away</a:t>
            </a:r>
            <a:endParaRPr lang="en-US" b="1" u="sng" dirty="0" smtClean="0"/>
          </a:p>
          <a:p>
            <a:pPr>
              <a:buNone/>
            </a:pPr>
            <a:r>
              <a:rPr lang="en-US" b="1" dirty="0" smtClean="0"/>
              <a:t>				(1) a powerful argument: by not caring for public opinion you have arrived at a position in which public opinion will destroy your reputation</a:t>
            </a:r>
            <a:endParaRPr lang="en-US" b="1" dirty="0"/>
          </a:p>
        </p:txBody>
      </p:sp>
      <p:pic>
        <p:nvPicPr>
          <p:cNvPr id="4" name="Picture 3" descr="crito.jpg"/>
          <p:cNvPicPr>
            <a:picLocks noChangeAspect="1"/>
          </p:cNvPicPr>
          <p:nvPr/>
        </p:nvPicPr>
        <p:blipFill>
          <a:blip r:embed="rId3" cstate="print"/>
          <a:stretch>
            <a:fillRect/>
          </a:stretch>
        </p:blipFill>
        <p:spPr>
          <a:xfrm>
            <a:off x="6248400" y="1905000"/>
            <a:ext cx="1905334" cy="2468880"/>
          </a:xfrm>
          <a:prstGeom prst="rect">
            <a:avLst/>
          </a:prstGeom>
        </p:spPr>
      </p:pic>
      <p:sp>
        <p:nvSpPr>
          <p:cNvPr id="5" name="Title 1"/>
          <p:cNvSpPr txBox="1">
            <a:spLocks/>
          </p:cNvSpPr>
          <p:nvPr/>
        </p:nvSpPr>
        <p:spPr>
          <a:xfrm>
            <a:off x="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CRITO</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609600"/>
            <a:ext cx="8229600" cy="5516563"/>
          </a:xfrm>
        </p:spPr>
        <p:txBody>
          <a:bodyPr>
            <a:normAutofit fontScale="32500" lnSpcReduction="20000"/>
          </a:bodyPr>
          <a:lstStyle/>
          <a:p>
            <a:r>
              <a:rPr lang="en-US" sz="7000" b="1" dirty="0" smtClean="0"/>
              <a:t>D. </a:t>
            </a:r>
            <a:r>
              <a:rPr lang="en-US" sz="7000" b="1" dirty="0" err="1" smtClean="0"/>
              <a:t>Crito</a:t>
            </a:r>
            <a:r>
              <a:rPr lang="en-US" sz="7000" b="1" dirty="0" smtClean="0"/>
              <a:t> care deeply but is impatient with argument</a:t>
            </a:r>
          </a:p>
          <a:p>
            <a:pPr lvl="1"/>
            <a:r>
              <a:rPr lang="en-US" sz="7000" b="1" dirty="0" smtClean="0"/>
              <a:t>1. Socrates' first task is to confuse him (by 47a)</a:t>
            </a:r>
          </a:p>
          <a:p>
            <a:pPr lvl="1"/>
            <a:r>
              <a:rPr lang="en-US" sz="7000" b="1" dirty="0" smtClean="0"/>
              <a:t>2. here the problem is to get </a:t>
            </a:r>
            <a:r>
              <a:rPr lang="en-US" sz="7000" b="1" dirty="0" err="1" smtClean="0"/>
              <a:t>Crito</a:t>
            </a:r>
            <a:r>
              <a:rPr lang="en-US" sz="7000" b="1" dirty="0" smtClean="0"/>
              <a:t> to move from action to thought (48d)</a:t>
            </a:r>
          </a:p>
          <a:p>
            <a:pPr lvl="2"/>
            <a:r>
              <a:rPr lang="en-US" sz="7000" b="1" dirty="0" smtClean="0"/>
              <a:t>a) his move is "I know you are right but what are we going to DO</a:t>
            </a:r>
            <a:endParaRPr lang="en-US" sz="7000" b="1" u="sng" dirty="0" smtClean="0"/>
          </a:p>
          <a:p>
            <a:pPr lvl="1"/>
            <a:r>
              <a:rPr lang="en-US" sz="7000" b="1" dirty="0" smtClean="0"/>
              <a:t>3. BUT </a:t>
            </a:r>
            <a:r>
              <a:rPr lang="en-US" sz="7000" b="1" dirty="0" err="1" smtClean="0"/>
              <a:t>Crito</a:t>
            </a:r>
            <a:r>
              <a:rPr lang="en-US" sz="7000" b="1" dirty="0" smtClean="0"/>
              <a:t> has also raised the question of if it is just to do philosophy doesn't it make you an enemy to your neighbors</a:t>
            </a:r>
          </a:p>
          <a:p>
            <a:r>
              <a:rPr lang="en-US" sz="7000" b="1" dirty="0" smtClean="0"/>
              <a:t>E. </a:t>
            </a:r>
            <a:r>
              <a:rPr lang="en-US" sz="7000" b="1" dirty="0" err="1" smtClean="0"/>
              <a:t>Crito</a:t>
            </a:r>
            <a:r>
              <a:rPr lang="en-US" sz="7000" b="1" dirty="0" smtClean="0"/>
              <a:t> cannot understand the abstract argument (50A) about states so Socrates is force to anthropomorphize and raise the question of the </a:t>
            </a:r>
            <a:r>
              <a:rPr lang="en-US" sz="7000" b="1" dirty="0" err="1" smtClean="0"/>
              <a:t>agon</a:t>
            </a:r>
            <a:r>
              <a:rPr lang="en-US" sz="7000" b="1" dirty="0" smtClean="0"/>
              <a:t> --</a:t>
            </a:r>
          </a:p>
          <a:p>
            <a:pPr lvl="1"/>
            <a:r>
              <a:rPr lang="en-US" sz="7000" b="1" dirty="0" smtClean="0"/>
              <a:t>1. here though it is another opponent: in Apology it was </a:t>
            </a:r>
            <a:r>
              <a:rPr lang="en-US" sz="7000" b="1" i="1" dirty="0" err="1" smtClean="0"/>
              <a:t>andres</a:t>
            </a:r>
            <a:r>
              <a:rPr lang="en-US" sz="7000" b="1" i="1" dirty="0" smtClean="0"/>
              <a:t> </a:t>
            </a:r>
            <a:r>
              <a:rPr lang="en-US" sz="7000" b="1" i="1" dirty="0" err="1" smtClean="0"/>
              <a:t>Athenai</a:t>
            </a:r>
            <a:r>
              <a:rPr lang="en-US" sz="7000" b="1" dirty="0" smtClean="0"/>
              <a:t>; here it is the state.</a:t>
            </a:r>
          </a:p>
          <a:p>
            <a:pPr lvl="2"/>
            <a:r>
              <a:rPr lang="en-US" sz="7000" b="1" dirty="0" smtClean="0"/>
              <a:t>a) Socrates can loose to the state but not to the men of Athens.  In fact to loose to the former is to beat the latter.</a:t>
            </a:r>
            <a:endParaRPr lang="en-US" sz="7000" b="1" u="sng" dirty="0" smtClean="0"/>
          </a:p>
          <a:p>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609600"/>
            <a:ext cx="8229600" cy="5516563"/>
          </a:xfrm>
        </p:spPr>
        <p:txBody>
          <a:bodyPr>
            <a:normAutofit fontScale="92500" lnSpcReduction="10000"/>
          </a:bodyPr>
          <a:lstStyle/>
          <a:p>
            <a:r>
              <a:rPr lang="en-US" sz="2800" b="1" dirty="0" smtClean="0"/>
              <a:t>2. How does this work:  he tells the story of the</a:t>
            </a:r>
            <a:r>
              <a:rPr lang="en-US" sz="2800" b="1" i="1" dirty="0" smtClean="0"/>
              <a:t> </a:t>
            </a:r>
            <a:r>
              <a:rPr lang="en-US" sz="2800" b="1" i="1" dirty="0" err="1" smtClean="0"/>
              <a:t>nomoi</a:t>
            </a:r>
            <a:r>
              <a:rPr lang="en-US" sz="2800" b="1" i="1" dirty="0" smtClean="0"/>
              <a:t> </a:t>
            </a:r>
            <a:r>
              <a:rPr lang="en-US" sz="2800" b="1" i="1" dirty="0" err="1" smtClean="0"/>
              <a:t>kai</a:t>
            </a:r>
            <a:r>
              <a:rPr lang="en-US" sz="2800" b="1" i="1" dirty="0" smtClean="0"/>
              <a:t> to </a:t>
            </a:r>
            <a:r>
              <a:rPr lang="en-US" sz="2800" b="1" i="1" dirty="0" err="1" smtClean="0"/>
              <a:t>koinon</a:t>
            </a:r>
            <a:endParaRPr lang="en-US" sz="2800" b="1" i="1" dirty="0" smtClean="0"/>
          </a:p>
          <a:p>
            <a:pPr lvl="1"/>
            <a:r>
              <a:rPr lang="en-US" b="1" dirty="0" smtClean="0"/>
              <a:t>a) we conclude: </a:t>
            </a:r>
            <a:endParaRPr lang="en-US" b="1" u="sng" dirty="0" smtClean="0"/>
          </a:p>
          <a:p>
            <a:pPr lvl="2"/>
            <a:r>
              <a:rPr lang="en-US" sz="2800" b="1" dirty="0" smtClean="0"/>
              <a:t>(1) the standards for criticizing Athens are derived from Athens</a:t>
            </a:r>
          </a:p>
          <a:p>
            <a:pPr lvl="2"/>
            <a:r>
              <a:rPr lang="en-US" sz="2800" b="1" dirty="0" smtClean="0"/>
              <a:t>(2) to condemn S is to condemn Athens</a:t>
            </a:r>
          </a:p>
          <a:p>
            <a:pPr lvl="2"/>
            <a:r>
              <a:rPr lang="en-US" sz="2800" b="1" dirty="0" smtClean="0"/>
              <a:t>(3) philosophy has its source in politics (not the other way around -- it cannot be transported around like Protagoras)</a:t>
            </a:r>
          </a:p>
          <a:p>
            <a:pPr lvl="2"/>
            <a:r>
              <a:rPr lang="en-US" sz="2800" b="1" dirty="0" smtClean="0"/>
              <a:t>(4) By being a good citizen he shows what is wrong with his city</a:t>
            </a:r>
          </a:p>
          <a:p>
            <a:pPr lvl="1"/>
            <a:r>
              <a:rPr lang="en-US" b="1" dirty="0" smtClean="0"/>
              <a:t>(a) by staying he shows the truth of his teaching that it is better to suffer than to inflict injustice</a:t>
            </a:r>
            <a:endParaRPr lang="en-US" b="1" u="sng" dirty="0" smtClean="0"/>
          </a:p>
          <a:p>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533400"/>
            <a:ext cx="8229600" cy="5592763"/>
          </a:xfrm>
        </p:spPr>
        <p:txBody>
          <a:bodyPr>
            <a:normAutofit fontScale="77500" lnSpcReduction="20000"/>
          </a:bodyPr>
          <a:lstStyle/>
          <a:p>
            <a:r>
              <a:rPr lang="en-US" sz="3300" b="1" dirty="0" smtClean="0"/>
              <a:t>F. What do we make of S?</a:t>
            </a:r>
          </a:p>
          <a:p>
            <a:pPr lvl="1"/>
            <a:r>
              <a:rPr lang="en-US" sz="3300" b="1" dirty="0" smtClean="0"/>
              <a:t>1. he construes who he is as purely emanating from Athens</a:t>
            </a:r>
          </a:p>
          <a:p>
            <a:pPr lvl="1"/>
            <a:r>
              <a:rPr lang="en-US" sz="3300" b="1" dirty="0" smtClean="0"/>
              <a:t>2. his disobedience is to a law but not to LAW</a:t>
            </a:r>
          </a:p>
          <a:p>
            <a:pPr lvl="1"/>
            <a:r>
              <a:rPr lang="en-US" sz="3300" b="1" dirty="0" smtClean="0"/>
              <a:t>3. one can say that I should disobey this law without saying that there should be no law</a:t>
            </a:r>
          </a:p>
          <a:p>
            <a:pPr lvl="1"/>
            <a:r>
              <a:rPr lang="en-US" sz="3300" b="1" dirty="0" smtClean="0"/>
              <a:t>4. if we push the question of what S has a duty to stay we are asking why a duty obliges</a:t>
            </a:r>
          </a:p>
          <a:p>
            <a:pPr lvl="2"/>
            <a:r>
              <a:rPr lang="en-US" sz="3300" b="1" dirty="0" smtClean="0"/>
              <a:t>a) self knowledge is the answer to this</a:t>
            </a:r>
            <a:endParaRPr lang="en-US" sz="3300" b="1" u="sng" dirty="0" smtClean="0"/>
          </a:p>
          <a:p>
            <a:r>
              <a:rPr lang="en-US" sz="3300" b="1" dirty="0" smtClean="0"/>
              <a:t>III. BUT there is a problem:</a:t>
            </a:r>
            <a:endParaRPr lang="en-US" sz="3300" b="1" u="sng" dirty="0" smtClean="0"/>
          </a:p>
          <a:p>
            <a:r>
              <a:rPr lang="en-US" sz="3300" b="1" dirty="0" smtClean="0"/>
              <a:t>A. </a:t>
            </a:r>
            <a:r>
              <a:rPr lang="en-US" sz="3300" b="1" dirty="0" err="1" smtClean="0"/>
              <a:t>Crito</a:t>
            </a:r>
            <a:r>
              <a:rPr lang="en-US" sz="3300" b="1" dirty="0" smtClean="0"/>
              <a:t> is convinced enough to allow S to stay, but he is not changed -- he doesn't see.  He is just the same.</a:t>
            </a:r>
          </a:p>
          <a:p>
            <a:r>
              <a:rPr lang="en-US" sz="3300" b="1" dirty="0" smtClean="0"/>
              <a:t>A central problem:  S has only beaten </a:t>
            </a:r>
            <a:r>
              <a:rPr lang="en-US" sz="3300" b="1" dirty="0" err="1" smtClean="0"/>
              <a:t>Crito</a:t>
            </a:r>
            <a:r>
              <a:rPr lang="en-US" sz="3300" b="1" dirty="0" smtClean="0"/>
              <a:t> at his own game; he has not changed him; he has not gotten him to become a better person.  </a:t>
            </a:r>
            <a:r>
              <a:rPr lang="en-US" sz="3300" b="1" dirty="0" err="1" smtClean="0"/>
              <a:t>Cf</a:t>
            </a:r>
            <a:r>
              <a:rPr lang="en-US" sz="3300" b="1" dirty="0" smtClean="0"/>
              <a:t> the Hesiod quote</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Death of Socrates</a:t>
            </a:r>
            <a:br>
              <a:rPr lang="en-US" b="1" dirty="0" smtClean="0">
                <a:solidFill>
                  <a:schemeClr val="bg1"/>
                </a:solidFill>
              </a:rPr>
            </a:br>
            <a:r>
              <a:rPr lang="en-US" b="1" dirty="0" smtClean="0">
                <a:solidFill>
                  <a:schemeClr val="bg1"/>
                </a:solidFill>
              </a:rPr>
              <a:t>Jean Louis David, 1787</a:t>
            </a:r>
            <a:endParaRPr lang="en-US" b="1" dirty="0">
              <a:solidFill>
                <a:schemeClr val="bg1"/>
              </a:solidFill>
            </a:endParaRPr>
          </a:p>
        </p:txBody>
      </p:sp>
      <p:pic>
        <p:nvPicPr>
          <p:cNvPr id="8" name="Content Placeholder 7" descr="death.jpg"/>
          <p:cNvPicPr>
            <a:picLocks noGrp="1" noChangeAspect="1"/>
          </p:cNvPicPr>
          <p:nvPr>
            <p:ph idx="1"/>
          </p:nvPr>
        </p:nvPicPr>
        <p:blipFill>
          <a:blip r:embed="rId3" cstate="print"/>
          <a:stretch>
            <a:fillRect/>
          </a:stretch>
        </p:blipFill>
        <p:spPr>
          <a:xfrm>
            <a:off x="1447800" y="1752600"/>
            <a:ext cx="6460290" cy="4206240"/>
          </a:xfr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 name="Picture 1" descr="agora.jpg"/>
          <p:cNvPicPr>
            <a:picLocks noChangeAspect="1"/>
          </p:cNvPicPr>
          <p:nvPr/>
        </p:nvPicPr>
        <p:blipFill>
          <a:blip r:embed="rId3" cstate="print">
            <a:lum bright="-5000" contrast="33000"/>
          </a:blip>
          <a:stretch>
            <a:fillRect/>
          </a:stretch>
        </p:blipFill>
        <p:spPr>
          <a:xfrm>
            <a:off x="1905000" y="990600"/>
            <a:ext cx="5564031" cy="3931920"/>
          </a:xfrm>
          <a:prstGeom prst="rect">
            <a:avLst/>
          </a:prstGeom>
        </p:spPr>
      </p:pic>
      <p:sp>
        <p:nvSpPr>
          <p:cNvPr id="3" name="TextBox 2"/>
          <p:cNvSpPr txBox="1"/>
          <p:nvPr/>
        </p:nvSpPr>
        <p:spPr>
          <a:xfrm>
            <a:off x="1905000" y="5410200"/>
            <a:ext cx="5029200" cy="369332"/>
          </a:xfrm>
          <a:prstGeom prst="rect">
            <a:avLst/>
          </a:prstGeom>
          <a:noFill/>
        </p:spPr>
        <p:txBody>
          <a:bodyPr wrap="square" rtlCol="0">
            <a:spAutoFit/>
          </a:bodyPr>
          <a:lstStyle/>
          <a:p>
            <a:pPr algn="ctr"/>
            <a:r>
              <a:rPr lang="en-US" b="1" dirty="0" smtClean="0">
                <a:solidFill>
                  <a:schemeClr val="bg1"/>
                </a:solidFill>
              </a:rPr>
              <a:t>Agora – 4</a:t>
            </a:r>
            <a:r>
              <a:rPr lang="en-US" b="1" baseline="30000" dirty="0" smtClean="0">
                <a:solidFill>
                  <a:schemeClr val="bg1"/>
                </a:solidFill>
              </a:rPr>
              <a:t>th</a:t>
            </a:r>
            <a:r>
              <a:rPr lang="en-US" b="1" dirty="0" smtClean="0">
                <a:solidFill>
                  <a:schemeClr val="bg1"/>
                </a:solidFill>
              </a:rPr>
              <a:t> century BC</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638800"/>
            <a:ext cx="5486400" cy="566738"/>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Plan of agora; jail in SW corner</a:t>
            </a:r>
            <a:endParaRPr lang="en-US" dirty="0"/>
          </a:p>
        </p:txBody>
      </p:sp>
      <p:sp>
        <p:nvSpPr>
          <p:cNvPr id="4" name="Text Placeholder 3"/>
          <p:cNvSpPr>
            <a:spLocks noGrp="1"/>
          </p:cNvSpPr>
          <p:nvPr>
            <p:ph type="body" sz="half" idx="2"/>
          </p:nvPr>
        </p:nvSpPr>
        <p:spPr>
          <a:xfrm>
            <a:off x="1676400" y="6096000"/>
            <a:ext cx="5486400" cy="500062"/>
          </a:xfrm>
        </p:spPr>
        <p:txBody>
          <a:bodyPr/>
          <a:lstStyle/>
          <a:p>
            <a:r>
              <a:rPr lang="en-US" dirty="0" smtClean="0"/>
              <a:t>	</a:t>
            </a:r>
            <a:endParaRPr lang="en-US" dirty="0"/>
          </a:p>
        </p:txBody>
      </p:sp>
      <p:pic>
        <p:nvPicPr>
          <p:cNvPr id="5" name="Content Placeholder 3" descr="agora.gif"/>
          <p:cNvPicPr>
            <a:picLocks noGrp="1" noChangeAspect="1"/>
          </p:cNvPicPr>
          <p:nvPr>
            <p:ph type="pic" idx="1"/>
          </p:nvPr>
        </p:nvPicPr>
        <p:blipFill>
          <a:blip r:embed="rId3" cstate="print"/>
          <a:srcRect t="8787" b="8787"/>
          <a:stretch>
            <a:fillRect/>
          </a:stretch>
        </p:blipFill>
        <p:spPr>
          <a:xfrm>
            <a:off x="1219200" y="838200"/>
            <a:ext cx="6827520" cy="5120640"/>
          </a:xfrm>
        </p:spPr>
      </p:pic>
      <p:sp>
        <p:nvSpPr>
          <p:cNvPr id="7" name="TextBox 6"/>
          <p:cNvSpPr txBox="1"/>
          <p:nvPr/>
        </p:nvSpPr>
        <p:spPr>
          <a:xfrm>
            <a:off x="3962400" y="914400"/>
            <a:ext cx="2362200" cy="381000"/>
          </a:xfrm>
          <a:prstGeom prst="rect">
            <a:avLst/>
          </a:prstGeom>
          <a:noFill/>
        </p:spPr>
        <p:txBody>
          <a:bodyPr wrap="square" rtlCol="0">
            <a:spAutoFit/>
          </a:bodyPr>
          <a:lstStyle/>
          <a:p>
            <a:r>
              <a:rPr lang="en-US" b="1" dirty="0" smtClean="0">
                <a:solidFill>
                  <a:srgbClr val="C00000"/>
                </a:solidFill>
              </a:rPr>
              <a:t>HEARING- </a:t>
            </a:r>
            <a:r>
              <a:rPr lang="en-US" b="1" dirty="0" err="1" smtClean="0">
                <a:solidFill>
                  <a:srgbClr val="C00000"/>
                </a:solidFill>
              </a:rPr>
              <a:t>Euthyphro</a:t>
            </a:r>
            <a:endParaRPr lang="en-US" b="1" dirty="0">
              <a:solidFill>
                <a:srgbClr val="C00000"/>
              </a:solidFill>
            </a:endParaRPr>
          </a:p>
        </p:txBody>
      </p:sp>
      <p:sp>
        <p:nvSpPr>
          <p:cNvPr id="8" name="TextBox 7"/>
          <p:cNvSpPr txBox="1"/>
          <p:nvPr/>
        </p:nvSpPr>
        <p:spPr>
          <a:xfrm>
            <a:off x="4038600" y="4572000"/>
            <a:ext cx="1219200" cy="369332"/>
          </a:xfrm>
          <a:prstGeom prst="rect">
            <a:avLst/>
          </a:prstGeom>
          <a:noFill/>
        </p:spPr>
        <p:txBody>
          <a:bodyPr wrap="square" rtlCol="0">
            <a:spAutoFit/>
          </a:bodyPr>
          <a:lstStyle/>
          <a:p>
            <a:r>
              <a:rPr lang="en-US" b="1" dirty="0" smtClean="0">
                <a:solidFill>
                  <a:srgbClr val="C00000"/>
                </a:solidFill>
              </a:rPr>
              <a:t>TRIAL</a:t>
            </a:r>
            <a:endParaRPr lang="en-US" b="1" dirty="0">
              <a:solidFill>
                <a:srgbClr val="C00000"/>
              </a:solidFill>
            </a:endParaRPr>
          </a:p>
        </p:txBody>
      </p:sp>
      <p:sp>
        <p:nvSpPr>
          <p:cNvPr id="9" name="TextBox 8"/>
          <p:cNvSpPr txBox="1"/>
          <p:nvPr/>
        </p:nvSpPr>
        <p:spPr>
          <a:xfrm>
            <a:off x="1828800" y="5257800"/>
            <a:ext cx="685800" cy="369332"/>
          </a:xfrm>
          <a:prstGeom prst="rect">
            <a:avLst/>
          </a:prstGeom>
          <a:noFill/>
        </p:spPr>
        <p:txBody>
          <a:bodyPr wrap="square" rtlCol="0">
            <a:spAutoFit/>
          </a:bodyPr>
          <a:lstStyle/>
          <a:p>
            <a:r>
              <a:rPr lang="en-US" b="1" dirty="0" smtClean="0">
                <a:solidFill>
                  <a:srgbClr val="C00000"/>
                </a:solidFill>
              </a:rPr>
              <a:t>JAIL</a:t>
            </a:r>
            <a:endParaRPr lang="en-US" b="1" dirty="0">
              <a:solidFill>
                <a:srgbClr val="C00000"/>
              </a:solidFill>
            </a:endParaRPr>
          </a:p>
        </p:txBody>
      </p:sp>
      <p:cxnSp>
        <p:nvCxnSpPr>
          <p:cNvPr id="11" name="Straight Arrow Connector 10"/>
          <p:cNvCxnSpPr/>
          <p:nvPr/>
        </p:nvCxnSpPr>
        <p:spPr>
          <a:xfrm rot="5400000">
            <a:off x="2247900" y="5372100"/>
            <a:ext cx="22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Plato, Socrates and the Platonic Method</a:t>
            </a:r>
            <a:endParaRPr lang="en-US" dirty="0"/>
          </a:p>
        </p:txBody>
      </p:sp>
      <p:sp>
        <p:nvSpPr>
          <p:cNvPr id="6" name="Content Placeholder 5"/>
          <p:cNvSpPr>
            <a:spLocks noGrp="1"/>
          </p:cNvSpPr>
          <p:nvPr>
            <p:ph idx="1"/>
          </p:nvPr>
        </p:nvSpPr>
        <p:spPr/>
        <p:txBody>
          <a:bodyPr/>
          <a:lstStyle/>
          <a:p>
            <a:r>
              <a:rPr lang="en-US" dirty="0" smtClean="0"/>
              <a:t>Socrates: sources in Plato, Aristotle, Xenophon, Aristophanes, and later writers</a:t>
            </a:r>
          </a:p>
          <a:p>
            <a:pPr lvl="1"/>
            <a:r>
              <a:rPr lang="en-US" dirty="0" smtClean="0"/>
              <a:t>Writes nothing</a:t>
            </a:r>
          </a:p>
          <a:p>
            <a:pPr lvl="1"/>
            <a:r>
              <a:rPr lang="en-US" dirty="0" smtClean="0"/>
              <a:t>Never leaves Athens except twice</a:t>
            </a:r>
          </a:p>
          <a:p>
            <a:pPr lvl="1"/>
            <a:r>
              <a:rPr lang="en-US" dirty="0" smtClean="0"/>
              <a:t>Method: elenchus ; the Delphic oracle</a:t>
            </a:r>
          </a:p>
          <a:p>
            <a:r>
              <a:rPr lang="en-US" dirty="0" smtClean="0"/>
              <a:t>Plato: poet; noble; disciple; 36 dialogues and 13 letters (doubts about some) [</a:t>
            </a:r>
            <a:r>
              <a:rPr lang="en-US" dirty="0" err="1" smtClean="0"/>
              <a:t>Stephanus</a:t>
            </a:r>
            <a:r>
              <a:rPr lang="en-US" dirty="0" smtClean="0"/>
              <a:t> ##]</a:t>
            </a:r>
          </a:p>
          <a:p>
            <a:r>
              <a:rPr lang="en-US" dirty="0" smtClean="0"/>
              <a:t>What is philosophy about?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Plato – letter Seven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Once more, less hastily this time, but surely, I was moved by the desire to take part in public life and in politics.  TO be sure, in those days too, full of disturbance as they were, there were many things occurring to cause offense, nor is it surprising that in time of revolution men in some cases took undue revenge on their enemies… As it chanced, however, some of those in control brought against the associate of mine, Socrates, .. </a:t>
            </a:r>
            <a:r>
              <a:rPr lang="en-US" smtClean="0"/>
              <a:t>a </a:t>
            </a:r>
            <a:r>
              <a:rPr lang="en-US" dirty="0" smtClean="0"/>
              <a:t>most sacrilegious charge, which he, least of all men, deserved.  They put him on trial for impiety and the people condemned and put to death the man who had refused to take part in the wicked arrest of one of their friends, whose exile had coincided with their own exile and misfortunes.  (Letters, 325c)</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Protagoras</a:t>
            </a:r>
            <a:endParaRPr lang="en-US" dirty="0"/>
          </a:p>
        </p:txBody>
      </p:sp>
      <p:sp>
        <p:nvSpPr>
          <p:cNvPr id="3" name="Content Placeholder 2"/>
          <p:cNvSpPr>
            <a:spLocks noGrp="1"/>
          </p:cNvSpPr>
          <p:nvPr>
            <p:ph idx="1"/>
          </p:nvPr>
        </p:nvSpPr>
        <p:spPr/>
        <p:txBody>
          <a:bodyPr/>
          <a:lstStyle/>
          <a:p>
            <a:r>
              <a:rPr lang="en-US" dirty="0" smtClean="0"/>
              <a:t>Protagoras and sophists</a:t>
            </a:r>
          </a:p>
          <a:p>
            <a:r>
              <a:rPr lang="en-US" dirty="0" smtClean="0"/>
              <a:t>Opening Frame with exchange about Alcibiades</a:t>
            </a:r>
          </a:p>
          <a:p>
            <a:pPr lvl="1"/>
            <a:r>
              <a:rPr lang="en-US" dirty="0" smtClean="0"/>
              <a:t>Compare to ending</a:t>
            </a:r>
          </a:p>
          <a:p>
            <a:r>
              <a:rPr lang="en-US" dirty="0" smtClean="0"/>
              <a:t>Enter Hippocrates</a:t>
            </a:r>
          </a:p>
          <a:p>
            <a:pPr lvl="1"/>
            <a:r>
              <a:rPr lang="en-US" dirty="0" smtClean="0"/>
              <a:t>What does he want?</a:t>
            </a:r>
          </a:p>
          <a:p>
            <a:pPr lvl="1"/>
            <a:r>
              <a:rPr lang="en-US" dirty="0" smtClean="0"/>
              <a:t>What does Socrates do?</a:t>
            </a:r>
          </a:p>
          <a:p>
            <a:pPr lvl="1"/>
            <a:r>
              <a:rPr lang="en-US" dirty="0" smtClean="0"/>
              <a:t>Visit to </a:t>
            </a:r>
            <a:r>
              <a:rPr lang="en-US" dirty="0" err="1" smtClean="0"/>
              <a:t>Callias’s</a:t>
            </a:r>
            <a:r>
              <a:rPr lang="en-US" dirty="0" smtClean="0"/>
              <a:t> house</a:t>
            </a:r>
            <a:endParaRPr lang="en-US" dirty="0"/>
          </a:p>
        </p:txBody>
      </p:sp>
      <p:sp>
        <p:nvSpPr>
          <p:cNvPr id="4" name="TextBox 3"/>
          <p:cNvSpPr txBox="1"/>
          <p:nvPr/>
        </p:nvSpPr>
        <p:spPr>
          <a:xfrm>
            <a:off x="5204436" y="1932803"/>
            <a:ext cx="184666" cy="369332"/>
          </a:xfrm>
          <a:prstGeom prst="rect">
            <a:avLst/>
          </a:prstGeom>
          <a:noFill/>
        </p:spPr>
        <p:txBody>
          <a:bodyPr wrap="none" rtlCol="0">
            <a:spAutoFit/>
          </a:bodyPr>
          <a:lstStyle/>
          <a:p>
            <a:endParaRPr lang="en-US" dirty="0"/>
          </a:p>
        </p:txBody>
      </p:sp>
      <p:pic>
        <p:nvPicPr>
          <p:cNvPr id="5" name="Picture 4" descr="alcibiades.jpg"/>
          <p:cNvPicPr>
            <a:picLocks noChangeAspect="1"/>
          </p:cNvPicPr>
          <p:nvPr/>
        </p:nvPicPr>
        <p:blipFill>
          <a:blip r:embed="rId2"/>
          <a:stretch>
            <a:fillRect/>
          </a:stretch>
        </p:blipFill>
        <p:spPr>
          <a:xfrm>
            <a:off x="7106976" y="1371600"/>
            <a:ext cx="2037024" cy="42062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smtClean="0"/>
              <a:t>References to Odyssey, book XI</a:t>
            </a:r>
            <a:endParaRPr lang="en-US" sz="2400" dirty="0"/>
          </a:p>
        </p:txBody>
      </p:sp>
      <p:sp>
        <p:nvSpPr>
          <p:cNvPr id="3" name="Content Placeholder 2"/>
          <p:cNvSpPr>
            <a:spLocks noGrp="1"/>
          </p:cNvSpPr>
          <p:nvPr>
            <p:ph idx="1"/>
          </p:nvPr>
        </p:nvSpPr>
        <p:spPr>
          <a:xfrm>
            <a:off x="457200" y="838200"/>
            <a:ext cx="8229600" cy="5791200"/>
          </a:xfrm>
        </p:spPr>
        <p:txBody>
          <a:bodyPr>
            <a:noAutofit/>
          </a:bodyPr>
          <a:lstStyle/>
          <a:p>
            <a:r>
              <a:rPr lang="en-US" sz="1500" b="1" dirty="0" smtClean="0"/>
              <a:t>"I saw also the dreadful fate of </a:t>
            </a:r>
            <a:r>
              <a:rPr lang="en-US" sz="1500" b="1" dirty="0" smtClean="0">
                <a:solidFill>
                  <a:srgbClr val="800000"/>
                </a:solidFill>
              </a:rPr>
              <a:t>Tantalus</a:t>
            </a:r>
            <a:r>
              <a:rPr lang="en-US" sz="1500" b="1" dirty="0" smtClean="0"/>
              <a:t>, who stood in a lake that reached his chin; he was dying to quench his thirst, but could never reach the water, for whenever the poor creature stooped to drink, it dried up and vanished, so that there was nothing but dry ground- parched by the spite of heaven. There were tall trees, moreover, that shed their fruit over his head- pears, pomegranates, apples, sweet figs and juicy olives, but whenever the poor creature stretched out his hand to take some, the wind tossed the branches back again to the clouds. </a:t>
            </a:r>
          </a:p>
          <a:p>
            <a:r>
              <a:rPr lang="en-US" sz="1500" b="1" dirty="0" smtClean="0"/>
              <a:t>"And I saw </a:t>
            </a:r>
            <a:r>
              <a:rPr lang="en-US" sz="1500" b="1" dirty="0" smtClean="0">
                <a:solidFill>
                  <a:srgbClr val="FF0000"/>
                </a:solidFill>
              </a:rPr>
              <a:t>Sisyphus </a:t>
            </a:r>
            <a:r>
              <a:rPr lang="en-US" sz="1500" b="1" dirty="0" smtClean="0"/>
              <a:t>at his endless task raising his prodigious stone with both his hands. With hands and feet he' tried to roll it up to the top of the hill, but always, just before he could roll it over on to the other side, its weight would be too much for him, and the pitiless stone would come thundering down again on to the plain. Then he would begin trying to push it up hill again, and the sweat ran off him and the steam rose after him. </a:t>
            </a:r>
          </a:p>
          <a:p>
            <a:r>
              <a:rPr lang="en-US" sz="1500" b="1" dirty="0" smtClean="0"/>
              <a:t>"After him I saw mighty </a:t>
            </a:r>
            <a:r>
              <a:rPr lang="en-US" sz="1500" b="1" dirty="0" smtClean="0">
                <a:solidFill>
                  <a:srgbClr val="FF0000"/>
                </a:solidFill>
              </a:rPr>
              <a:t>Hercules</a:t>
            </a:r>
            <a:r>
              <a:rPr lang="en-US" sz="1500" b="1" dirty="0" smtClean="0"/>
              <a:t>, but it was his phantom only, for he is feasting ever with the immortal gods, and has lovely Hebe to wife, who is daughter of Jove and Juno. The ghosts were screaming round him like scared birds flying all </a:t>
            </a:r>
            <a:r>
              <a:rPr lang="en-US" sz="1500" b="1" dirty="0" err="1" smtClean="0"/>
              <a:t>whithers</a:t>
            </a:r>
            <a:r>
              <a:rPr lang="en-US" sz="1500" b="1" dirty="0" smtClean="0"/>
              <a:t>. He looked black as night with his bare bow in his hands and his arrow on the string, glaring around as though ever on the point of taking aim. About his breast there was a wondrous golden belt adorned in the most </a:t>
            </a:r>
            <a:r>
              <a:rPr lang="en-US" sz="1500" b="1" dirty="0" err="1" smtClean="0"/>
              <a:t>marvellous</a:t>
            </a:r>
            <a:r>
              <a:rPr lang="en-US" sz="1500" b="1" dirty="0" smtClean="0"/>
              <a:t> fashion with bears, wild boars, and lions with gleaming eyes; there was also war, battle, and death. The man who made that belt, do what he might, would never be able to make another like it. Hercules knew me at once when he saw me, and spoke piteously, saying, my poor Ulysses, noble son of </a:t>
            </a:r>
            <a:r>
              <a:rPr lang="en-US" sz="1500" b="1" dirty="0" err="1" smtClean="0"/>
              <a:t>Laertes</a:t>
            </a:r>
            <a:r>
              <a:rPr lang="en-US" sz="1500" b="1" dirty="0" smtClean="0"/>
              <a:t>, are you too leading the same sorry kind of life that I did when I was above ground? I was son of Jove, but I went through an infinity of suffering, for I became bondsman to one who was far beneath me- a low fellow who set me all manner of </a:t>
            </a:r>
            <a:r>
              <a:rPr lang="en-US" sz="1500" b="1" dirty="0" err="1" smtClean="0"/>
              <a:t>labours</a:t>
            </a:r>
            <a:r>
              <a:rPr lang="en-US" sz="1500" b="1" dirty="0" smtClean="0"/>
              <a:t>. He </a:t>
            </a:r>
            <a:br>
              <a:rPr lang="en-US" sz="1500" b="1" dirty="0" smtClean="0"/>
            </a:br>
            <a:r>
              <a:rPr lang="en-US" sz="1500" b="1" dirty="0" smtClean="0"/>
              <a:t>once sent me here to fetch the hell-hound- for he did not think he could find anything harder for me than this, but I got the hound out of Hades and brought him to him, for Mercury and Minerva helped me.' </a:t>
            </a:r>
            <a:endParaRPr lang="en-US" sz="1500" b="1"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381000"/>
            <a:ext cx="8229600" cy="6477000"/>
          </a:xfrm>
        </p:spPr>
        <p:txBody>
          <a:bodyPr>
            <a:normAutofit fontScale="47500" lnSpcReduction="20000"/>
          </a:bodyPr>
          <a:lstStyle/>
          <a:p>
            <a:r>
              <a:rPr lang="en-US" b="1" dirty="0"/>
              <a:t>				</a:t>
            </a:r>
            <a:r>
              <a:rPr lang="en-US" b="1" dirty="0" smtClean="0"/>
              <a:t>Athens</a:t>
            </a:r>
            <a:r>
              <a:rPr lang="en-US" b="1" dirty="0"/>
              <a:t>	</a:t>
            </a:r>
          </a:p>
          <a:p>
            <a:r>
              <a:rPr lang="en-US" b="1" dirty="0"/>
              <a:t> </a:t>
            </a:r>
          </a:p>
          <a:p>
            <a:r>
              <a:rPr lang="en-US" b="1" dirty="0"/>
              <a:t>(Satyrus)			</a:t>
            </a:r>
            <a:r>
              <a:rPr lang="en-US" b="1" dirty="0" smtClean="0"/>
              <a:t>Socrates</a:t>
            </a:r>
            <a:r>
              <a:rPr lang="en-US" b="1" dirty="0"/>
              <a:t>			</a:t>
            </a:r>
            <a:r>
              <a:rPr lang="en-US" b="1" dirty="0" smtClean="0"/>
              <a:t>(eunuch)</a:t>
            </a:r>
            <a:endParaRPr lang="en-US" b="1" dirty="0"/>
          </a:p>
          <a:p>
            <a:r>
              <a:rPr lang="en-US" b="1" dirty="0"/>
              <a:t>Eros out of control			</a:t>
            </a:r>
            <a:r>
              <a:rPr lang="en-US" b="1" dirty="0" smtClean="0"/>
              <a:t>       </a:t>
            </a:r>
            <a:r>
              <a:rPr lang="en-US" b="1" dirty="0"/>
              <a:t>			no Eros</a:t>
            </a:r>
          </a:p>
          <a:p>
            <a:r>
              <a:rPr lang="en-US" b="1" dirty="0"/>
              <a:t>democracy of virtue						no virtue</a:t>
            </a:r>
          </a:p>
          <a:p>
            <a:r>
              <a:rPr lang="en-US" b="1" dirty="0"/>
              <a:t> </a:t>
            </a:r>
          </a:p>
          <a:p>
            <a:r>
              <a:rPr lang="en-US" b="1" dirty="0" smtClean="0"/>
              <a:t>______________________________________________________________________________________</a:t>
            </a:r>
            <a:endParaRPr lang="en-US" b="1" dirty="0"/>
          </a:p>
          <a:p>
            <a:r>
              <a:rPr lang="en-US" b="1" dirty="0"/>
              <a:t>				Hippocrates confused</a:t>
            </a:r>
          </a:p>
          <a:p>
            <a:r>
              <a:rPr lang="en-US" b="1" dirty="0"/>
              <a:t> </a:t>
            </a:r>
          </a:p>
          <a:p>
            <a:r>
              <a:rPr lang="en-US" b="1" dirty="0"/>
              <a:t>health						</a:t>
            </a:r>
            <a:r>
              <a:rPr lang="en-US" b="1" dirty="0" smtClean="0"/>
              <a:t> 	flattery</a:t>
            </a:r>
            <a:endParaRPr lang="en-US" b="1" dirty="0"/>
          </a:p>
          <a:p>
            <a:r>
              <a:rPr lang="en-US" b="1" dirty="0"/>
              <a:t>doctor				Socrates			sculptor</a:t>
            </a:r>
          </a:p>
          <a:p>
            <a:r>
              <a:rPr lang="en-US" b="1" dirty="0"/>
              <a:t> </a:t>
            </a:r>
          </a:p>
          <a:p>
            <a:r>
              <a:rPr lang="en-US" b="1" dirty="0" smtClean="0"/>
              <a:t>_______________________________________________________________________________________</a:t>
            </a:r>
            <a:endParaRPr lang="en-US" b="1" dirty="0"/>
          </a:p>
          <a:p>
            <a:r>
              <a:rPr lang="en-US" b="1" dirty="0"/>
              <a:t>				</a:t>
            </a:r>
            <a:r>
              <a:rPr lang="en-US" b="1" dirty="0" smtClean="0"/>
              <a:t>Protagoras</a:t>
            </a:r>
            <a:endParaRPr lang="en-US" b="1" dirty="0"/>
          </a:p>
          <a:p>
            <a:r>
              <a:rPr lang="en-US" b="1" dirty="0"/>
              <a:t>Hippias							</a:t>
            </a:r>
            <a:r>
              <a:rPr lang="en-US" b="1" dirty="0" smtClean="0"/>
              <a:t>Prodicus</a:t>
            </a:r>
            <a:endParaRPr lang="en-US" b="1" dirty="0"/>
          </a:p>
          <a:p>
            <a:r>
              <a:rPr lang="en-US" b="1" dirty="0"/>
              <a:t>Heracles			</a:t>
            </a:r>
            <a:r>
              <a:rPr lang="en-US" b="1" dirty="0" smtClean="0"/>
              <a:t>Sisyphus</a:t>
            </a:r>
            <a:r>
              <a:rPr lang="en-US" b="1" dirty="0"/>
              <a:t>			Tantalus</a:t>
            </a:r>
          </a:p>
          <a:p>
            <a:r>
              <a:rPr lang="en-US" b="1" dirty="0"/>
              <a:t>(might is right)	</a:t>
            </a:r>
            <a:r>
              <a:rPr lang="en-US" b="1" dirty="0" smtClean="0"/>
              <a:t>		 inability to keep an answer </a:t>
            </a:r>
            <a:r>
              <a:rPr lang="en-US" b="1" dirty="0"/>
              <a:t>	</a:t>
            </a:r>
            <a:r>
              <a:rPr lang="en-US" b="1" dirty="0" smtClean="0"/>
              <a:t>knowledge is  useless</a:t>
            </a:r>
            <a:endParaRPr lang="en-US" b="1" dirty="0"/>
          </a:p>
          <a:p>
            <a:r>
              <a:rPr lang="en-US" b="1" dirty="0"/>
              <a:t> </a:t>
            </a:r>
          </a:p>
          <a:p>
            <a:r>
              <a:rPr lang="en-US" b="1" dirty="0"/>
              <a:t>				</a:t>
            </a:r>
            <a:r>
              <a:rPr lang="en-US" b="1" dirty="0" smtClean="0"/>
              <a:t>Epimetheus </a:t>
            </a:r>
            <a:r>
              <a:rPr lang="en-US" b="1" dirty="0"/>
              <a:t>(afterthought, experience, </a:t>
            </a:r>
            <a:r>
              <a:rPr lang="en-US" b="1" dirty="0" smtClean="0"/>
              <a:t>pain/pleasure)</a:t>
            </a:r>
          </a:p>
          <a:p>
            <a:r>
              <a:rPr lang="en-US" sz="3500" b="1" dirty="0" smtClean="0"/>
              <a:t>                                                        CHOICE:            or</a:t>
            </a:r>
            <a:endParaRPr lang="en-US" sz="3500" b="1" dirty="0"/>
          </a:p>
          <a:p>
            <a:r>
              <a:rPr lang="en-US" b="1" dirty="0"/>
              <a:t>				</a:t>
            </a:r>
            <a:r>
              <a:rPr lang="en-US" b="1" dirty="0" smtClean="0"/>
              <a:t>Prometheus </a:t>
            </a:r>
            <a:r>
              <a:rPr lang="en-US" b="1" dirty="0"/>
              <a:t>(forethought, philosophy, virtue</a:t>
            </a:r>
            <a:r>
              <a:rPr lang="en-US" b="1" dirty="0" smtClean="0"/>
              <a:t>)</a:t>
            </a:r>
          </a:p>
          <a:p>
            <a:endParaRPr lang="en-US" b="1" dirty="0"/>
          </a:p>
          <a:p>
            <a:pPr algn="ctr"/>
            <a:r>
              <a:rPr lang="en-US" b="1" dirty="0" smtClean="0"/>
              <a:t>“THE VIRGINIA REEL” IN CALLIAS’S COURTYARD</a:t>
            </a:r>
            <a:endParaRPr lang="en-US" b="1" dirty="0"/>
          </a:p>
          <a:p>
            <a:endParaRPr lang="en-US" b="1" dirty="0"/>
          </a:p>
        </p:txBody>
      </p:sp>
      <p:cxnSp>
        <p:nvCxnSpPr>
          <p:cNvPr id="5" name="Straight Arrow Connector 4"/>
          <p:cNvCxnSpPr/>
          <p:nvPr/>
        </p:nvCxnSpPr>
        <p:spPr>
          <a:xfrm>
            <a:off x="1905000" y="1295400"/>
            <a:ext cx="1828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953000" y="1295400"/>
            <a:ext cx="1600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05000" y="838200"/>
            <a:ext cx="213360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724400" y="914400"/>
            <a:ext cx="1828800" cy="381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19600" y="1447800"/>
            <a:ext cx="0" cy="609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371600" y="2286000"/>
            <a:ext cx="2590800" cy="381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715000" y="2362200"/>
            <a:ext cx="1143000" cy="304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495800" y="2362200"/>
            <a:ext cx="0" cy="228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495800" y="2971800"/>
            <a:ext cx="0" cy="304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600200" y="3505200"/>
            <a:ext cx="2362200" cy="304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105400" y="3581400"/>
            <a:ext cx="1600200" cy="381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495800" y="35814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descr="http://upload.wikimedia.org/wikipedia/commons/thumb/5/58/Nekyia_Staatliche_Antikensammlungen_1494_n2.jpg/280px-Nekyia_Staatliche_Antikensammlungen_1494_n2.jpg"/>
          <p:cNvPicPr>
            <a:picLocks noChangeAspect="1" noChangeArrowheads="1"/>
          </p:cNvPicPr>
          <p:nvPr/>
        </p:nvPicPr>
        <p:blipFill>
          <a:blip r:embed="rId4" cstate="print"/>
          <a:srcRect/>
          <a:stretch>
            <a:fillRect/>
          </a:stretch>
        </p:blipFill>
        <p:spPr bwMode="auto">
          <a:xfrm>
            <a:off x="2743200" y="3886200"/>
            <a:ext cx="1333499" cy="1371600"/>
          </a:xfrm>
          <a:prstGeom prst="rect">
            <a:avLst/>
          </a:prstGeom>
          <a:noFill/>
        </p:spPr>
      </p:pic>
      <p:pic>
        <p:nvPicPr>
          <p:cNvPr id="2052" name="Picture 4" descr="http://t1.gstatic.com/images?q=tbn:ANd9GcQIa4In_tNDarl5aC9dv10JIG45erUeM9KYEAxPOPh87IhrquUJ5g"/>
          <p:cNvPicPr>
            <a:picLocks noChangeAspect="1" noChangeArrowheads="1"/>
          </p:cNvPicPr>
          <p:nvPr/>
        </p:nvPicPr>
        <p:blipFill>
          <a:blip r:embed="rId5" cstate="print"/>
          <a:srcRect/>
          <a:stretch>
            <a:fillRect/>
          </a:stretch>
        </p:blipFill>
        <p:spPr bwMode="auto">
          <a:xfrm>
            <a:off x="7467600" y="5334000"/>
            <a:ext cx="1466409" cy="1371600"/>
          </a:xfrm>
          <a:prstGeom prst="rect">
            <a:avLst/>
          </a:prstGeom>
          <a:noFill/>
        </p:spPr>
      </p:pic>
      <p:pic>
        <p:nvPicPr>
          <p:cNvPr id="2054" name="Picture 6" descr="http://t0.gstatic.com/images?q=tbn:ANd9GcScWSTcOoa9QiyigTymP6_iTiHZpZZiEamhK8-fxPLMhmXjUwdi"/>
          <p:cNvPicPr>
            <a:picLocks noChangeAspect="1" noChangeArrowheads="1"/>
          </p:cNvPicPr>
          <p:nvPr/>
        </p:nvPicPr>
        <p:blipFill>
          <a:blip r:embed="rId6" cstate="print"/>
          <a:srcRect/>
          <a:stretch>
            <a:fillRect/>
          </a:stretch>
        </p:blipFill>
        <p:spPr bwMode="auto">
          <a:xfrm>
            <a:off x="609600" y="5334000"/>
            <a:ext cx="1524000" cy="114300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2406</Words>
  <Application>Microsoft Macintosh PowerPoint</Application>
  <PresentationFormat>On-screen Show (4:3)</PresentationFormat>
  <Paragraphs>197</Paragraphs>
  <Slides>29</Slides>
  <Notes>22</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Office Theme</vt:lpstr>
      <vt:lpstr>      Plato       /          Socrates</vt:lpstr>
      <vt:lpstr> </vt:lpstr>
      <vt:lpstr>Slide 3</vt:lpstr>
      <vt:lpstr>      Plan of agora; jail in SW corner</vt:lpstr>
      <vt:lpstr>Plato, Socrates and the Platonic Method</vt:lpstr>
      <vt:lpstr>Plato – letter Seven</vt:lpstr>
      <vt:lpstr>Protagoras</vt:lpstr>
      <vt:lpstr>References to Odyssey, book XI</vt:lpstr>
      <vt:lpstr> </vt:lpstr>
      <vt:lpstr>The agon starts</vt:lpstr>
      <vt:lpstr>Socrates’s response</vt:lpstr>
      <vt:lpstr>Why such tortuousness?</vt:lpstr>
      <vt:lpstr>Sophists getting paid</vt:lpstr>
      <vt:lpstr>Apology</vt:lpstr>
      <vt:lpstr>Slide 15</vt:lpstr>
      <vt:lpstr> </vt:lpstr>
      <vt:lpstr>Sophists getting paid</vt:lpstr>
      <vt:lpstr> </vt:lpstr>
      <vt:lpstr>Slide 19</vt:lpstr>
      <vt:lpstr>Slide 20</vt:lpstr>
      <vt:lpstr>Slide 21</vt:lpstr>
      <vt:lpstr> </vt:lpstr>
      <vt:lpstr> </vt:lpstr>
      <vt:lpstr> </vt:lpstr>
      <vt:lpstr>CRITO</vt:lpstr>
      <vt:lpstr> </vt:lpstr>
      <vt:lpstr> </vt:lpstr>
      <vt:lpstr> </vt:lpstr>
      <vt:lpstr>Death of Socrates Jean Louis David, 1787</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 /Socrates</dc:title>
  <dc:creator>Tracy B Stong</dc:creator>
  <cp:lastModifiedBy>Tracy Strong</cp:lastModifiedBy>
  <cp:revision>36</cp:revision>
  <dcterms:created xsi:type="dcterms:W3CDTF">2014-04-21T17:43:36Z</dcterms:created>
  <dcterms:modified xsi:type="dcterms:W3CDTF">2014-04-21T18:00:57Z</dcterms:modified>
</cp:coreProperties>
</file>