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Default Extension="emf" ContentType="image/x-emf"/>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8" r:id="rId4"/>
    <p:sldId id="259" r:id="rId5"/>
    <p:sldId id="267" r:id="rId6"/>
    <p:sldId id="260" r:id="rId7"/>
    <p:sldId id="261" r:id="rId8"/>
    <p:sldId id="265" r:id="rId9"/>
    <p:sldId id="264"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17" d="100"/>
          <a:sy n="117" d="100"/>
        </p:scale>
        <p:origin x="-64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EF094C-F6DF-43B1-8103-B409AB9E6E2F}" type="datetimeFigureOut">
              <a:rPr lang="en-US" smtClean="0"/>
              <a:pPr/>
              <a:t>6/2/13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F5AD8-010A-460E-A194-E7489818556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52894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F094C-F6DF-43B1-8103-B409AB9E6E2F}" type="datetimeFigureOut">
              <a:rPr lang="en-US" smtClean="0"/>
              <a:pPr/>
              <a:t>6/2/13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F5AD8-010A-460E-A194-E7489818556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07864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F094C-F6DF-43B1-8103-B409AB9E6E2F}" type="datetimeFigureOut">
              <a:rPr lang="en-US" smtClean="0"/>
              <a:pPr/>
              <a:t>6/2/13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F5AD8-010A-460E-A194-E7489818556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3224523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F094C-F6DF-43B1-8103-B409AB9E6E2F}" type="datetimeFigureOut">
              <a:rPr lang="en-US" smtClean="0"/>
              <a:pPr/>
              <a:t>6/2/13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F5AD8-010A-460E-A194-E7489818556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941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EF094C-F6DF-43B1-8103-B409AB9E6E2F}" type="datetimeFigureOut">
              <a:rPr lang="en-US" smtClean="0"/>
              <a:pPr/>
              <a:t>6/2/13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F5AD8-010A-460E-A194-E7489818556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8294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EF094C-F6DF-43B1-8103-B409AB9E6E2F}" type="datetimeFigureOut">
              <a:rPr lang="en-US" smtClean="0"/>
              <a:pPr/>
              <a:t>6/2/13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F5AD8-010A-460E-A194-E7489818556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471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EF094C-F6DF-43B1-8103-B409AB9E6E2F}" type="datetimeFigureOut">
              <a:rPr lang="en-US" smtClean="0"/>
              <a:pPr/>
              <a:t>6/2/13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F5AD8-010A-460E-A194-E7489818556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155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EF094C-F6DF-43B1-8103-B409AB9E6E2F}" type="datetimeFigureOut">
              <a:rPr lang="en-US" smtClean="0"/>
              <a:pPr/>
              <a:t>6/2/13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F5AD8-010A-460E-A194-E7489818556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99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F094C-F6DF-43B1-8103-B409AB9E6E2F}" type="datetimeFigureOut">
              <a:rPr lang="en-US" smtClean="0"/>
              <a:pPr/>
              <a:t>6/2/13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F5AD8-010A-460E-A194-E7489818556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55109082"/>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F094C-F6DF-43B1-8103-B409AB9E6E2F}" type="datetimeFigureOut">
              <a:rPr lang="en-US" smtClean="0"/>
              <a:pPr/>
              <a:t>6/2/13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F5AD8-010A-460E-A194-E7489818556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379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EF094C-F6DF-43B1-8103-B409AB9E6E2F}" type="datetimeFigureOut">
              <a:rPr lang="en-US" smtClean="0"/>
              <a:pPr/>
              <a:t>6/2/13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F5AD8-010A-460E-A194-E7489818556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19481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F094C-F6DF-43B1-8103-B409AB9E6E2F}" type="datetimeFigureOut">
              <a:rPr lang="en-US" smtClean="0"/>
              <a:pPr/>
              <a:t>6/2/13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F5AD8-010A-460E-A194-E74898185562}"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1747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hyperlink" Target="http://www.youtube.com/watch?v=Joj4Akj_rPo" TargetMode="External"/><Relationship Id="rId5" Type="http://schemas.openxmlformats.org/officeDocument/2006/relationships/hyperlink" Target="http://www.youtube.com/watch?v=ChtKbACjAsw" TargetMode="External"/><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RLPnnPHkIu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Samuel Beckett, 1906-1989</a:t>
            </a:r>
            <a:endParaRPr lang="en-US" dirty="0"/>
          </a:p>
        </p:txBody>
      </p:sp>
      <p:sp>
        <p:nvSpPr>
          <p:cNvPr id="3" name="Subtitle 2"/>
          <p:cNvSpPr>
            <a:spLocks noGrp="1"/>
          </p:cNvSpPr>
          <p:nvPr>
            <p:ph type="subTitle" idx="1"/>
          </p:nvPr>
        </p:nvSpPr>
        <p:spPr/>
        <p:txBody>
          <a:bodyPr>
            <a:normAutofit fontScale="70000" lnSpcReduction="20000"/>
          </a:bodyPr>
          <a:lstStyle/>
          <a:p>
            <a:endParaRPr lang="en-US" sz="600" dirty="0" smtClean="0"/>
          </a:p>
          <a:p>
            <a:endParaRPr lang="en-US" sz="1050" b="1" dirty="0" smtClean="0">
              <a:latin typeface="Times New Roman"/>
            </a:endParaRPr>
          </a:p>
          <a:p>
            <a:pPr marR="6020"/>
            <a:r>
              <a:rPr lang="en-US" b="1" dirty="0"/>
              <a:t>“Compared with the realities of war and oppression that surround us, the gravest imaginings of the poets are diminished to a scale of private or artificial terror.”</a:t>
            </a:r>
          </a:p>
          <a:p>
            <a:pPr marR="33150"/>
            <a:r>
              <a:rPr lang="en-US" b="1" dirty="0"/>
              <a:t>-- George Steiner</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5241442"/>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Augustine - CONFESSIONS</a:t>
            </a:r>
            <a:endParaRPr lang="en-US" dirty="0">
              <a:solidFill>
                <a:schemeClr val="bg1"/>
              </a:solidFill>
            </a:endParaRPr>
          </a:p>
        </p:txBody>
      </p:sp>
      <p:sp>
        <p:nvSpPr>
          <p:cNvPr id="3" name="Content Placeholder 2"/>
          <p:cNvSpPr>
            <a:spLocks noGrp="1"/>
          </p:cNvSpPr>
          <p:nvPr>
            <p:ph idx="1"/>
          </p:nvPr>
        </p:nvSpPr>
        <p:spPr>
          <a:xfrm>
            <a:off x="457200" y="1600200"/>
            <a:ext cx="8229600" cy="5257800"/>
          </a:xfrm>
        </p:spPr>
        <p:txBody>
          <a:bodyPr/>
          <a:lstStyle/>
          <a:p>
            <a:pPr>
              <a:buNone/>
            </a:pPr>
            <a:r>
              <a:rPr lang="en-US" dirty="0" smtClean="0">
                <a:solidFill>
                  <a:schemeClr val="bg1"/>
                </a:solidFill>
              </a:rPr>
              <a:t>“Do not despair, for one of the thieves was saved. Do not presume for one of the thieves </a:t>
            </a:r>
            <a:r>
              <a:rPr lang="en-US" smtClean="0">
                <a:solidFill>
                  <a:schemeClr val="bg1"/>
                </a:solidFill>
              </a:rPr>
              <a:t>was </a:t>
            </a:r>
            <a:r>
              <a:rPr lang="en-US" smtClean="0">
                <a:solidFill>
                  <a:schemeClr val="bg1"/>
                </a:solidFill>
              </a:rPr>
              <a:t>damned</a:t>
            </a:r>
            <a:r>
              <a:rPr lang="en-US" dirty="0" smtClean="0">
                <a:solidFill>
                  <a:schemeClr val="bg1"/>
                </a:solidFill>
              </a:rPr>
              <a:t>.”  (Offered by Beckett as a way of understanding </a:t>
            </a:r>
            <a:r>
              <a:rPr lang="en-US" i="1" dirty="0" smtClean="0">
                <a:solidFill>
                  <a:schemeClr val="bg1"/>
                </a:solidFill>
              </a:rPr>
              <a:t>Waiting for </a:t>
            </a:r>
            <a:r>
              <a:rPr lang="en-US" i="1" dirty="0" err="1" smtClean="0">
                <a:solidFill>
                  <a:schemeClr val="bg1"/>
                </a:solidFill>
              </a:rPr>
              <a:t>Godot</a:t>
            </a:r>
            <a:r>
              <a:rPr lang="en-US" i="1" dirty="0" smtClean="0">
                <a:solidFill>
                  <a:schemeClr val="bg1"/>
                </a:solidFill>
              </a:rPr>
              <a:t>)</a:t>
            </a:r>
            <a:endParaRPr lang="en-US" dirty="0">
              <a:solidFill>
                <a:schemeClr val="bg1"/>
              </a:solidFill>
            </a:endParaRPr>
          </a:p>
        </p:txBody>
      </p:sp>
      <p:pic>
        <p:nvPicPr>
          <p:cNvPr id="4098" name="Picture 2" descr="http://rosariomariocapalbo.files.wordpress.com/2011/03/waiting-for-godot11.jpg?w=640"/>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5000" y="3581400"/>
            <a:ext cx="4800600" cy="320040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2401215"/>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09600" y="304800"/>
            <a:ext cx="2735263" cy="33750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04800" y="3810000"/>
            <a:ext cx="2278063" cy="280352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743200" y="3977322"/>
            <a:ext cx="1614787" cy="246888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 name="Rectangle 2"/>
          <p:cNvSpPr/>
          <p:nvPr/>
        </p:nvSpPr>
        <p:spPr>
          <a:xfrm>
            <a:off x="4348843" y="228600"/>
            <a:ext cx="4572000" cy="5355312"/>
          </a:xfrm>
          <a:prstGeom prst="rect">
            <a:avLst/>
          </a:prstGeom>
        </p:spPr>
        <p:txBody>
          <a:bodyPr>
            <a:spAutoFit/>
          </a:bodyPr>
          <a:lstStyle/>
          <a:p>
            <a:pPr marR="740"/>
            <a:r>
              <a:rPr lang="en-US" b="1" dirty="0">
                <a:solidFill>
                  <a:schemeClr val="bg1"/>
                </a:solidFill>
              </a:rPr>
              <a:t>Irish; short academic career in Ireland; friend of James Joyce; moves to Paris; publishes poetry and novels; friend of Duchamp and other modernists; worked and fought in French Resistance after invasion of France in</a:t>
            </a:r>
            <a:endParaRPr lang="en-US" dirty="0">
              <a:solidFill>
                <a:schemeClr val="bg1"/>
              </a:solidFill>
            </a:endParaRPr>
          </a:p>
          <a:p>
            <a:pPr marR="260"/>
            <a:r>
              <a:rPr lang="en-US" b="1" dirty="0">
                <a:solidFill>
                  <a:schemeClr val="bg1"/>
                </a:solidFill>
              </a:rPr>
              <a:t>1940 (decorated post-war); </a:t>
            </a:r>
            <a:endParaRPr lang="en-US" b="1" dirty="0" smtClean="0">
              <a:solidFill>
                <a:schemeClr val="bg1"/>
              </a:solidFill>
            </a:endParaRPr>
          </a:p>
          <a:p>
            <a:pPr marR="260"/>
            <a:endParaRPr lang="en-US" b="1" dirty="0">
              <a:solidFill>
                <a:schemeClr val="bg1"/>
              </a:solidFill>
            </a:endParaRPr>
          </a:p>
          <a:p>
            <a:pPr marR="260"/>
            <a:r>
              <a:rPr lang="en-US" b="1" dirty="0" smtClean="0">
                <a:solidFill>
                  <a:schemeClr val="bg1"/>
                </a:solidFill>
              </a:rPr>
              <a:t>1953-55</a:t>
            </a:r>
            <a:r>
              <a:rPr lang="en-US" b="1" i="1" dirty="0">
                <a:solidFill>
                  <a:schemeClr val="bg1"/>
                </a:solidFill>
              </a:rPr>
              <a:t>: Waiting for </a:t>
            </a:r>
            <a:r>
              <a:rPr lang="en-US" b="1" i="1" dirty="0" err="1">
                <a:solidFill>
                  <a:schemeClr val="bg1"/>
                </a:solidFill>
              </a:rPr>
              <a:t>Godot</a:t>
            </a:r>
            <a:r>
              <a:rPr lang="en-US" b="1" i="1" dirty="0">
                <a:solidFill>
                  <a:schemeClr val="bg1"/>
                </a:solidFill>
              </a:rPr>
              <a:t> </a:t>
            </a:r>
            <a:r>
              <a:rPr lang="en-US" b="1" dirty="0">
                <a:solidFill>
                  <a:schemeClr val="bg1"/>
                </a:solidFill>
              </a:rPr>
              <a:t>(Beckett "has achieved a theoretical impossibility—a play in which nothing happens, </a:t>
            </a:r>
            <a:r>
              <a:rPr lang="en-US" b="1" dirty="0" smtClean="0">
                <a:solidFill>
                  <a:schemeClr val="bg1"/>
                </a:solidFill>
              </a:rPr>
              <a:t>that yet </a:t>
            </a:r>
            <a:r>
              <a:rPr lang="en-US" b="1" dirty="0">
                <a:solidFill>
                  <a:schemeClr val="bg1"/>
                </a:solidFill>
              </a:rPr>
              <a:t>keeps audiences glued to their seats. What's more, since the second act is a subtly different reprise of the first, he has written a play in which nothing happens, twice.“) </a:t>
            </a:r>
            <a:endParaRPr lang="en-US" b="1" dirty="0" smtClean="0">
              <a:solidFill>
                <a:schemeClr val="bg1"/>
              </a:solidFill>
            </a:endParaRPr>
          </a:p>
          <a:p>
            <a:pPr marR="260"/>
            <a:endParaRPr lang="en-US" b="1" dirty="0">
              <a:solidFill>
                <a:schemeClr val="bg1"/>
              </a:solidFill>
            </a:endParaRPr>
          </a:p>
          <a:p>
            <a:pPr marR="260"/>
            <a:r>
              <a:rPr lang="en-US" b="1" dirty="0" smtClean="0">
                <a:solidFill>
                  <a:schemeClr val="bg1"/>
                </a:solidFill>
              </a:rPr>
              <a:t>1957</a:t>
            </a:r>
            <a:r>
              <a:rPr lang="en-US" b="1" dirty="0">
                <a:solidFill>
                  <a:schemeClr val="bg1"/>
                </a:solidFill>
              </a:rPr>
              <a:t>: </a:t>
            </a:r>
            <a:r>
              <a:rPr lang="en-US" b="1" i="1" dirty="0">
                <a:solidFill>
                  <a:schemeClr val="bg1"/>
                </a:solidFill>
              </a:rPr>
              <a:t>Endgame</a:t>
            </a:r>
            <a:r>
              <a:rPr lang="en-US" b="1" dirty="0">
                <a:solidFill>
                  <a:schemeClr val="bg1"/>
                </a:solidFill>
              </a:rPr>
              <a:t>; </a:t>
            </a:r>
            <a:endParaRPr lang="en-US" b="1" dirty="0" smtClean="0">
              <a:solidFill>
                <a:schemeClr val="bg1"/>
              </a:solidFill>
            </a:endParaRPr>
          </a:p>
          <a:p>
            <a:pPr marR="260"/>
            <a:endParaRPr lang="en-US" b="1" dirty="0">
              <a:solidFill>
                <a:schemeClr val="bg1"/>
              </a:solidFill>
            </a:endParaRPr>
          </a:p>
          <a:p>
            <a:pPr marR="260"/>
            <a:r>
              <a:rPr lang="en-US" b="1" dirty="0" smtClean="0">
                <a:solidFill>
                  <a:schemeClr val="bg1"/>
                </a:solidFill>
              </a:rPr>
              <a:t>1969 </a:t>
            </a:r>
            <a:r>
              <a:rPr lang="en-US" b="1" dirty="0">
                <a:solidFill>
                  <a:schemeClr val="bg1"/>
                </a:solidFill>
              </a:rPr>
              <a:t>Nobel Prize for</a:t>
            </a:r>
            <a:endParaRPr lang="en-US" dirty="0">
              <a:solidFill>
                <a:schemeClr val="bg1"/>
              </a:solidFill>
            </a:endParaRPr>
          </a:p>
          <a:p>
            <a:pPr marR="43490"/>
            <a:r>
              <a:rPr lang="en-US" b="1" dirty="0">
                <a:solidFill>
                  <a:schemeClr val="bg1"/>
                </a:solidFill>
              </a:rPr>
              <a:t>Literature</a:t>
            </a:r>
            <a:endParaRPr lang="en-US"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494960"/>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47800" y="304800"/>
            <a:ext cx="6033038" cy="393192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2" name="Rectangle 1"/>
          <p:cNvSpPr/>
          <p:nvPr/>
        </p:nvSpPr>
        <p:spPr>
          <a:xfrm>
            <a:off x="2178319" y="4800600"/>
            <a:ext cx="4572000" cy="1107996"/>
          </a:xfrm>
          <a:prstGeom prst="rect">
            <a:avLst/>
          </a:prstGeom>
        </p:spPr>
        <p:txBody>
          <a:bodyPr>
            <a:spAutoFit/>
          </a:bodyPr>
          <a:lstStyle/>
          <a:p>
            <a:endParaRPr lang="en-US" sz="1200" dirty="0">
              <a:solidFill>
                <a:srgbClr val="000000"/>
              </a:solidFill>
            </a:endParaRPr>
          </a:p>
          <a:p>
            <a:pPr marR="21060"/>
            <a:r>
              <a:rPr lang="en-US" b="1" dirty="0"/>
              <a:t>“Why, Mr. Beckett, with your despair about language and words do you continue to write? – That is what I am trying to find out.”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87325290"/>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gs>
            <a:gs pos="100000">
              <a:srgbClr val="0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Dramatis personae</a:t>
            </a:r>
            <a:endParaRPr lang="en-US" b="1" dirty="0"/>
          </a:p>
        </p:txBody>
      </p:sp>
      <p:sp>
        <p:nvSpPr>
          <p:cNvPr id="3" name="Content Placeholder 2"/>
          <p:cNvSpPr>
            <a:spLocks noGrp="1"/>
          </p:cNvSpPr>
          <p:nvPr>
            <p:ph idx="1"/>
          </p:nvPr>
        </p:nvSpPr>
        <p:spPr/>
        <p:txBody>
          <a:bodyPr/>
          <a:lstStyle/>
          <a:p>
            <a:r>
              <a:rPr lang="en-US" b="1" dirty="0" smtClean="0">
                <a:solidFill>
                  <a:schemeClr val="bg1"/>
                </a:solidFill>
              </a:rPr>
              <a:t>Hamm</a:t>
            </a:r>
            <a:r>
              <a:rPr lang="en-US" b="1" dirty="0" smtClean="0"/>
              <a:t>: can’t stand up; blind</a:t>
            </a:r>
          </a:p>
          <a:p>
            <a:r>
              <a:rPr lang="en-US" b="1" dirty="0" err="1" smtClean="0">
                <a:solidFill>
                  <a:schemeClr val="bg1"/>
                </a:solidFill>
              </a:rPr>
              <a:t>Clov</a:t>
            </a:r>
            <a:r>
              <a:rPr lang="en-US" b="1" dirty="0" smtClean="0"/>
              <a:t>: can’t sit down</a:t>
            </a:r>
          </a:p>
          <a:p>
            <a:r>
              <a:rPr lang="en-US" b="1" dirty="0" err="1" smtClean="0">
                <a:solidFill>
                  <a:schemeClr val="bg1"/>
                </a:solidFill>
              </a:rPr>
              <a:t>Nagg</a:t>
            </a:r>
            <a:r>
              <a:rPr lang="en-US" b="1" dirty="0" smtClean="0"/>
              <a:t>: father, amputee in ashcan</a:t>
            </a:r>
          </a:p>
          <a:p>
            <a:r>
              <a:rPr lang="en-US" b="1" dirty="0" smtClean="0">
                <a:solidFill>
                  <a:schemeClr val="bg1"/>
                </a:solidFill>
              </a:rPr>
              <a:t>Nell</a:t>
            </a:r>
            <a:r>
              <a:rPr lang="en-US" b="1" dirty="0" smtClean="0"/>
              <a:t>: mother, amputee in ashcan</a:t>
            </a:r>
          </a:p>
          <a:p>
            <a:pPr lvl="1"/>
            <a:r>
              <a:rPr lang="en-US" b="1" dirty="0" smtClean="0"/>
              <a:t>“lost [their legs] when they crashed on the tandem”</a:t>
            </a:r>
            <a:endParaRPr lang="en-US"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70569065"/>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quotes</a:t>
            </a:r>
            <a:endParaRPr lang="en-US" dirty="0"/>
          </a:p>
        </p:txBody>
      </p:sp>
      <p:sp>
        <p:nvSpPr>
          <p:cNvPr id="3" name="Content Placeholder 2"/>
          <p:cNvSpPr>
            <a:spLocks noGrp="1"/>
          </p:cNvSpPr>
          <p:nvPr>
            <p:ph idx="1"/>
          </p:nvPr>
        </p:nvSpPr>
        <p:spPr>
          <a:xfrm>
            <a:off x="457200" y="914400"/>
            <a:ext cx="8229600" cy="5211763"/>
          </a:xfrm>
        </p:spPr>
        <p:txBody>
          <a:bodyPr>
            <a:normAutofit fontScale="77500" lnSpcReduction="20000"/>
          </a:bodyPr>
          <a:lstStyle/>
          <a:p>
            <a:r>
              <a:rPr lang="en-US" dirty="0"/>
              <a:t>The end is in the beginning and yet you go on.” </a:t>
            </a:r>
            <a:r>
              <a:rPr lang="en-US" dirty="0" smtClean="0"/>
              <a:t>(H: 77)</a:t>
            </a:r>
          </a:p>
          <a:p>
            <a:r>
              <a:rPr lang="en-US" dirty="0"/>
              <a:t>“I use the words you taught me. If they don't mean anything any more, teach me others. Or let me be silent</a:t>
            </a:r>
            <a:r>
              <a:rPr lang="en-US" dirty="0" smtClean="0"/>
              <a:t>.” (C: 51)</a:t>
            </a:r>
          </a:p>
          <a:p>
            <a:r>
              <a:rPr lang="en-US" dirty="0"/>
              <a:t>“Nothing is funnier than unhappiness, I grant you that… Yes, yes, it's the most comical thing in the world. And we laugh, we laugh, with a will, in the beginning. But it's always the same thing. Yes, it's like the funny story we have heard too often, we still find it funny, but we don't laugh any more.” </a:t>
            </a:r>
            <a:r>
              <a:rPr lang="en-US" dirty="0" smtClean="0"/>
              <a:t> (Nell: 26)</a:t>
            </a:r>
          </a:p>
          <a:p>
            <a:r>
              <a:rPr lang="en-US" dirty="0"/>
              <a:t>“I love order. It's my dream. A world where all would be silent and still, and each thing in its last place, under the last dust.” </a:t>
            </a:r>
            <a:r>
              <a:rPr lang="en-US" dirty="0" smtClean="0"/>
              <a:t>(C: 66)</a:t>
            </a:r>
          </a:p>
          <a:p>
            <a:r>
              <a:rPr lang="en-US" dirty="0"/>
              <a:t>Old endgame lost of old, play and lose and have done with losing.” </a:t>
            </a:r>
            <a:r>
              <a:rPr lang="en-US" dirty="0" smtClean="0"/>
              <a:t>(H: 90)</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4243348"/>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671441" y="3657600"/>
            <a:ext cx="4286250" cy="3143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9352" y="228600"/>
            <a:ext cx="5143500" cy="376396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Rectangle 1"/>
          <p:cNvSpPr/>
          <p:nvPr/>
        </p:nvSpPr>
        <p:spPr>
          <a:xfrm>
            <a:off x="15240" y="4906059"/>
            <a:ext cx="4785360" cy="369332"/>
          </a:xfrm>
          <a:prstGeom prst="rect">
            <a:avLst/>
          </a:prstGeom>
        </p:spPr>
        <p:txBody>
          <a:bodyPr wrap="square">
            <a:spAutoFit/>
          </a:bodyPr>
          <a:lstStyle/>
          <a:p>
            <a:r>
              <a:rPr lang="en-US" dirty="0" smtClean="0">
                <a:hlinkClick r:id="rId4"/>
              </a:rPr>
              <a:t>http://www.youtube.com/watch?v=Joj4Akj_rPo</a:t>
            </a:r>
            <a:endParaRPr lang="en-US" dirty="0"/>
          </a:p>
        </p:txBody>
      </p:sp>
      <p:sp>
        <p:nvSpPr>
          <p:cNvPr id="3" name="Rectangle 2"/>
          <p:cNvSpPr/>
          <p:nvPr/>
        </p:nvSpPr>
        <p:spPr>
          <a:xfrm>
            <a:off x="15240" y="5562600"/>
            <a:ext cx="4785360" cy="369332"/>
          </a:xfrm>
          <a:prstGeom prst="rect">
            <a:avLst/>
          </a:prstGeom>
        </p:spPr>
        <p:txBody>
          <a:bodyPr wrap="square">
            <a:spAutoFit/>
          </a:bodyPr>
          <a:lstStyle/>
          <a:p>
            <a:r>
              <a:rPr lang="en-US" dirty="0" smtClean="0">
                <a:hlinkClick r:id="rId5"/>
              </a:rPr>
              <a:t>http://www.youtube.com/watch?v=ChtKbACjAsw</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857774"/>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play</a:t>
            </a:r>
            <a:endParaRPr lang="en-US" b="1" dirty="0"/>
          </a:p>
        </p:txBody>
      </p:sp>
      <p:sp>
        <p:nvSpPr>
          <p:cNvPr id="3" name="Content Placeholder 2"/>
          <p:cNvSpPr>
            <a:spLocks noGrp="1"/>
          </p:cNvSpPr>
          <p:nvPr>
            <p:ph idx="1"/>
          </p:nvPr>
        </p:nvSpPr>
        <p:spPr>
          <a:xfrm>
            <a:off x="457200" y="1219200"/>
            <a:ext cx="8229600" cy="4525963"/>
          </a:xfrm>
        </p:spPr>
        <p:txBody>
          <a:bodyPr>
            <a:normAutofit fontScale="70000" lnSpcReduction="20000"/>
          </a:bodyPr>
          <a:lstStyle/>
          <a:p>
            <a:pPr marL="514350" indent="-514350">
              <a:buFont typeface="+mj-lt"/>
              <a:buAutoNum type="arabicPeriod"/>
            </a:pPr>
            <a:r>
              <a:rPr lang="en-US" b="1" dirty="0" smtClean="0"/>
              <a:t>Clues from the names?</a:t>
            </a:r>
          </a:p>
          <a:p>
            <a:pPr marL="514350" indent="-514350">
              <a:buFont typeface="+mj-lt"/>
              <a:buAutoNum type="arabicPeriod"/>
            </a:pPr>
            <a:r>
              <a:rPr lang="en-US" b="1" dirty="0" smtClean="0"/>
              <a:t>What is the play about?</a:t>
            </a:r>
          </a:p>
          <a:p>
            <a:pPr marL="914400" lvl="1" indent="-514350">
              <a:buFont typeface="+mj-lt"/>
              <a:buAutoNum type="arabicPeriod"/>
            </a:pPr>
            <a:r>
              <a:rPr lang="en-US" b="1" dirty="0" smtClean="0"/>
              <a:t>Ordinariness</a:t>
            </a:r>
          </a:p>
          <a:p>
            <a:pPr marL="1314450" lvl="2" indent="-514350">
              <a:buFont typeface="+mj-lt"/>
              <a:buAutoNum type="arabicPeriod"/>
            </a:pPr>
            <a:r>
              <a:rPr lang="en-US" b="1" dirty="0" smtClean="0"/>
              <a:t>Family</a:t>
            </a:r>
          </a:p>
          <a:p>
            <a:pPr marL="1314450" lvl="2" indent="-514350">
              <a:buFont typeface="+mj-lt"/>
              <a:buAutoNum type="arabicPeriod"/>
            </a:pPr>
            <a:r>
              <a:rPr lang="en-US" b="1" dirty="0" smtClean="0"/>
              <a:t>Quality of language</a:t>
            </a:r>
          </a:p>
          <a:p>
            <a:pPr marL="1314450" lvl="2" indent="-514350">
              <a:buFont typeface="+mj-lt"/>
              <a:buAutoNum type="arabicPeriod"/>
            </a:pPr>
            <a:r>
              <a:rPr lang="en-US" b="1" dirty="0" smtClean="0"/>
              <a:t>Relation of our language to our world</a:t>
            </a:r>
          </a:p>
          <a:p>
            <a:pPr marL="1314450" lvl="2" indent="-514350">
              <a:buFont typeface="+mj-lt"/>
              <a:buAutoNum type="arabicPeriod"/>
            </a:pPr>
            <a:r>
              <a:rPr lang="en-US" b="1" dirty="0" smtClean="0"/>
              <a:t>Can we defeat language?</a:t>
            </a:r>
          </a:p>
          <a:p>
            <a:pPr marL="1314450" lvl="2" indent="-514350">
              <a:buFont typeface="+mj-lt"/>
              <a:buAutoNum type="arabicPeriod"/>
            </a:pPr>
            <a:r>
              <a:rPr lang="en-US" b="1" dirty="0" smtClean="0"/>
              <a:t>What kind of language ?</a:t>
            </a:r>
          </a:p>
          <a:p>
            <a:pPr marL="1771650" lvl="3" indent="-514350">
              <a:buFont typeface="+mj-lt"/>
              <a:buAutoNum type="arabicPeriod"/>
            </a:pPr>
            <a:r>
              <a:rPr lang="en-US" b="1" dirty="0" smtClean="0"/>
              <a:t>Repartee</a:t>
            </a:r>
          </a:p>
          <a:p>
            <a:pPr marL="1771650" lvl="3" indent="-514350">
              <a:buFont typeface="+mj-lt"/>
              <a:buAutoNum type="arabicPeriod"/>
            </a:pPr>
            <a:r>
              <a:rPr lang="en-US" b="1" dirty="0" smtClean="0"/>
              <a:t>Riddle</a:t>
            </a:r>
          </a:p>
          <a:p>
            <a:pPr marL="1771650" lvl="3" indent="-514350">
              <a:buFont typeface="+mj-lt"/>
              <a:buAutoNum type="arabicPeriod"/>
            </a:pPr>
            <a:r>
              <a:rPr lang="en-US" b="1" dirty="0" smtClean="0"/>
              <a:t>Revelation</a:t>
            </a:r>
          </a:p>
          <a:p>
            <a:pPr marL="1771650" lvl="3" indent="-514350">
              <a:buFont typeface="+mj-lt"/>
              <a:buAutoNum type="arabicPeriod"/>
            </a:pPr>
            <a:r>
              <a:rPr lang="en-US" b="1" dirty="0" smtClean="0"/>
              <a:t>Repetition</a:t>
            </a:r>
          </a:p>
          <a:p>
            <a:pPr marL="914400" lvl="1" indent="-514350">
              <a:buFont typeface="+mj-lt"/>
              <a:buAutoNum type="arabicPeriod"/>
            </a:pPr>
            <a:r>
              <a:rPr lang="en-US" b="1" dirty="0" smtClean="0"/>
              <a:t>Where and when does the play take place?</a:t>
            </a:r>
          </a:p>
          <a:p>
            <a:pPr marL="914400" lvl="1" indent="-514350">
              <a:buFont typeface="+mj-lt"/>
              <a:buAutoNum type="arabicPeriod"/>
            </a:pPr>
            <a:r>
              <a:rPr lang="en-US" b="1" dirty="0" smtClean="0"/>
              <a:t>Attitude towards hope</a:t>
            </a:r>
          </a:p>
          <a:p>
            <a:pPr marL="914400" lvl="1" indent="-514350">
              <a:buFont typeface="+mj-lt"/>
              <a:buAutoNum type="arabicPeriod"/>
            </a:pPr>
            <a:r>
              <a:rPr lang="en-US" b="1" dirty="0" smtClean="0"/>
              <a:t>Relation to audience</a:t>
            </a:r>
          </a:p>
          <a:p>
            <a:pPr marL="1314450" lvl="2" indent="-514350">
              <a:buFont typeface="+mj-lt"/>
              <a:buAutoNum type="arabicPeriod"/>
            </a:pPr>
            <a:r>
              <a:rPr lang="en-US" b="1" smtClean="0"/>
              <a:t>If “You” </a:t>
            </a:r>
            <a:r>
              <a:rPr lang="en-US" b="1" dirty="0" smtClean="0"/>
              <a:t>“remain” [end of play] what are we to make of that?</a:t>
            </a:r>
            <a:endParaRPr lang="en-US"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91883415"/>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Something like this in </a:t>
            </a:r>
            <a:r>
              <a:rPr lang="en-US" i="1" dirty="0" smtClean="0"/>
              <a:t>Dr. Strangelove </a:t>
            </a:r>
            <a:r>
              <a:rPr lang="en-US" dirty="0" smtClean="0"/>
              <a:t>(Kubrick)</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http://www.youtube.com/watch?v=RLPnnPHkIuc</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181938"/>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52400" y="-3126641"/>
            <a:ext cx="8915400" cy="7017306"/>
          </a:xfrm>
          <a:prstGeom prst="rect">
            <a:avLst/>
          </a:prstGeom>
        </p:spPr>
        <p:txBody>
          <a:bodyPr wrap="square">
            <a:spAutoFit/>
          </a:bodyPr>
          <a:lstStyle/>
          <a:p>
            <a:endParaRPr lang="en-US" dirty="0"/>
          </a:p>
          <a:p>
            <a:r>
              <a:rPr lang="en-US" b="1" dirty="0"/>
              <a:t>“In the present one is forsaken.” </a:t>
            </a:r>
            <a:endParaRPr lang="en-US" dirty="0"/>
          </a:p>
          <a:p>
            <a:r>
              <a:rPr lang="en-US" b="1" dirty="0" smtClean="0"/>
              <a:t>“As </a:t>
            </a:r>
            <a:r>
              <a:rPr lang="en-US" b="1" dirty="0"/>
              <a:t>an example by which you may the better understand this state of abandonment, I will refer to the case of a pupil of mine, who sought me out in the following circumstances. His father was quarrelling with his mother and was also inclined to be a “collaborator”; his elder brother had been killed in the German offensive of 1940 and this young man, with a sentiment somewhat primitive but generous, burned to avenge him. His mother was living alone with him, deeply afflicted by the semi-treason of his father and by the death of her eldest son, and her one consolation was in this young man. But he, at this moment, had the choice between going to England to join the Free French Forces or of staying near his mother and helping her to live. He fully </a:t>
            </a:r>
            <a:r>
              <a:rPr lang="en-US" b="1" dirty="0" err="1"/>
              <a:t>realised</a:t>
            </a:r>
            <a:r>
              <a:rPr lang="en-US" b="1" dirty="0"/>
              <a:t> that this woman lived only for him and that his disappearance – or perhaps his death – would plunge her into despair. He also </a:t>
            </a:r>
            <a:r>
              <a:rPr lang="en-US" b="1" dirty="0" err="1"/>
              <a:t>realised</a:t>
            </a:r>
            <a:r>
              <a:rPr lang="en-US" b="1" dirty="0"/>
              <a:t> that, concretely and in fact, every action he performed on his mother’s behalf would be sure of effect in the sense of aiding her to live, whereas anything he did in order to go and fight would be an ambiguous action which might vanish like water into sand and serve no purpose. For instance, to set out for England he would have to wait indefinitely in a Spanish camp on the way through Spain; or, on arriving in England or in Algiers he might be put into an office to fill up forms. Consequently, he found himself confronted by two very different modes of action; the one concrete, immediate, but directed towards only one individual; and the other an action addressed to an end infinitely greater, a national collectivity, but for that very reason ambiguous – and it might be frustrated on the way. At the same time, he was hesitating between two kinds of morality; on the one side the morality of sympathy, of personal devotion and, on the other side, a morality of wider scope but of more debatable validity. He had to choose between those two. What could help him to choose? </a:t>
            </a:r>
            <a:r>
              <a:rPr lang="en-US" b="1" dirty="0" smtClean="0"/>
              <a:t>“</a:t>
            </a:r>
          </a:p>
          <a:p>
            <a:r>
              <a:rPr lang="en-US" b="1" dirty="0"/>
              <a:t>	</a:t>
            </a:r>
            <a:r>
              <a:rPr lang="en-US" b="1" dirty="0" smtClean="0"/>
              <a:t>		Sartre, “Existentialism is a Humanism”</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3259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1480</TotalTime>
  <Words>1009</Words>
  <Application>Microsoft Macintosh PowerPoint</Application>
  <PresentationFormat>On-screen Show (4:3)</PresentationFormat>
  <Paragraphs>55</Paragraphs>
  <Slides>10</Slides>
  <Notes>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Samuel Beckett, 1906-1989</vt:lpstr>
      <vt:lpstr>Slide 2</vt:lpstr>
      <vt:lpstr>Slide 3</vt:lpstr>
      <vt:lpstr>Dramatis personae</vt:lpstr>
      <vt:lpstr>quotes</vt:lpstr>
      <vt:lpstr>Slide 6</vt:lpstr>
      <vt:lpstr>The play</vt:lpstr>
      <vt:lpstr>Something like this in Dr. Strangelove (Kubrick)</vt:lpstr>
      <vt:lpstr>Slide 9</vt:lpstr>
      <vt:lpstr>Augustine - CONFESSIONS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Samuel Beckett, 1906-1989</dc:title>
  <dc:creator>Tracy Strong</dc:creator>
  <cp:lastModifiedBy>Tracy Strong</cp:lastModifiedBy>
  <cp:revision>17</cp:revision>
  <dcterms:created xsi:type="dcterms:W3CDTF">2013-06-02T21:07:39Z</dcterms:created>
  <dcterms:modified xsi:type="dcterms:W3CDTF">2013-06-02T21:19:22Z</dcterms:modified>
</cp:coreProperties>
</file>