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Default Extension="jpeg" ContentType="image/jpeg"/>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33"/>
  </p:notesMasterIdLst>
  <p:sldIdLst>
    <p:sldId id="256" r:id="rId2"/>
    <p:sldId id="296" r:id="rId3"/>
    <p:sldId id="282" r:id="rId4"/>
    <p:sldId id="270" r:id="rId5"/>
    <p:sldId id="271" r:id="rId6"/>
    <p:sldId id="283" r:id="rId7"/>
    <p:sldId id="280" r:id="rId8"/>
    <p:sldId id="281" r:id="rId9"/>
    <p:sldId id="285" r:id="rId10"/>
    <p:sldId id="300" r:id="rId11"/>
    <p:sldId id="298" r:id="rId12"/>
    <p:sldId id="287" r:id="rId13"/>
    <p:sldId id="290" r:id="rId14"/>
    <p:sldId id="293" r:id="rId15"/>
    <p:sldId id="292" r:id="rId16"/>
    <p:sldId id="288" r:id="rId17"/>
    <p:sldId id="265" r:id="rId18"/>
    <p:sldId id="266" r:id="rId19"/>
    <p:sldId id="294" r:id="rId20"/>
    <p:sldId id="278" r:id="rId21"/>
    <p:sldId id="295" r:id="rId22"/>
    <p:sldId id="261" r:id="rId23"/>
    <p:sldId id="267" r:id="rId24"/>
    <p:sldId id="259" r:id="rId25"/>
    <p:sldId id="272" r:id="rId26"/>
    <p:sldId id="263" r:id="rId27"/>
    <p:sldId id="268" r:id="rId28"/>
    <p:sldId id="297" r:id="rId29"/>
    <p:sldId id="274" r:id="rId30"/>
    <p:sldId id="276" r:id="rId31"/>
    <p:sldId id="291"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p14:section name="Default Section" id="{116D318C-63D2-492B-89D6-5817A5B9A6E8}">
          <p14:sldIdLst>
            <p14:sldId id="256"/>
            <p14:sldId id="296"/>
            <p14:sldId id="282"/>
            <p14:sldId id="270"/>
            <p14:sldId id="271"/>
            <p14:sldId id="283"/>
            <p14:sldId id="280"/>
            <p14:sldId id="281"/>
            <p14:sldId id="285"/>
            <p14:sldId id="287"/>
            <p14:sldId id="290"/>
            <p14:sldId id="293"/>
            <p14:sldId id="292"/>
            <p14:sldId id="288"/>
          </p14:sldIdLst>
        </p14:section>
        <p14:section name="Untitled Section" id="{19F62E0F-9200-4CAF-AB22-0445654F6BAE}">
          <p14:sldIdLst>
            <p14:sldId id="265"/>
            <p14:sldId id="266"/>
            <p14:sldId id="294"/>
            <p14:sldId id="278"/>
            <p14:sldId id="295"/>
            <p14:sldId id="261"/>
            <p14:sldId id="267"/>
            <p14:sldId id="259"/>
            <p14:sldId id="272"/>
            <p14:sldId id="263"/>
            <p14:sldId id="268"/>
            <p14:sldId id="297"/>
            <p14:sldId id="274"/>
            <p14:sldId id="276"/>
            <p14:sldId id="291"/>
          </p14:sldIdLst>
        </p14:section>
      </p14:section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varScale="1">
        <p:scale>
          <a:sx n="97" d="100"/>
          <a:sy n="97" d="100"/>
        </p:scale>
        <p:origin x="-1128" y="-10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A8F995-21AA-44A8-9C2A-6414B038C62F}" type="datetimeFigureOut">
              <a:rPr lang="en-US" smtClean="0"/>
              <a:pPr/>
              <a:t>4/13/13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4334C1-C9AE-4614-AD07-D3BC18C90678}"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42485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4704D8-2609-4B36-9D91-CA424F649E3B}"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4AD902-850A-495B-9543-14C753EC3BC4}"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12F367-A93E-4A9B-A660-3C0C0CDAED01}"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9145F7-289F-48DE-9383-A5B8821A7BDE}"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6D8689-F0CE-4512-8043-12F8C205AD3F}" type="slidenum">
              <a:rPr lang="en-US" smtClean="0"/>
              <a:pPr fontAlgn="base">
                <a:spcBef>
                  <a:spcPct val="0"/>
                </a:spcBef>
                <a:spcAft>
                  <a:spcPct val="0"/>
                </a:spcAft>
                <a:defRPr/>
              </a:pPr>
              <a:t>23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453601-9C7F-453C-AA13-885E495773E3}"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E8703D-A021-405E-88C3-8D388C2CD6E9}" type="slidenum">
              <a:rPr lang="en-US" smtClean="0"/>
              <a:pPr fontAlgn="base">
                <a:spcBef>
                  <a:spcPct val="0"/>
                </a:spcBef>
                <a:spcAft>
                  <a:spcPct val="0"/>
                </a:spcAft>
                <a:defRPr/>
              </a:pPr>
              <a:t>27</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02CFB7-6430-410D-8770-A281AA29C818}" type="slidenum">
              <a:rPr lang="en-US" smtClean="0"/>
              <a:pPr fontAlgn="base">
                <a:spcBef>
                  <a:spcPct val="0"/>
                </a:spcBef>
                <a:spcAft>
                  <a:spcPct val="0"/>
                </a:spcAft>
                <a:defRPr/>
              </a:pPr>
              <a:t>29</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E48926D-C2FD-4518-B08D-F3A43848F54F}" type="slidenum">
              <a:rPr lang="en-US" smtClean="0"/>
              <a:pPr fontAlgn="base">
                <a:spcBef>
                  <a:spcPct val="0"/>
                </a:spcBef>
                <a:spcAft>
                  <a:spcPct val="0"/>
                </a:spcAft>
                <a:defRPr/>
              </a:pPr>
              <a:t>30</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C4F000-E64C-47EA-8656-573C8ADBDD99}" type="slidenum">
              <a:rPr lang="en-US" smtClean="0"/>
              <a:pPr fontAlgn="base">
                <a:spcBef>
                  <a:spcPct val="0"/>
                </a:spcBef>
                <a:spcAft>
                  <a:spcPct val="0"/>
                </a:spcAft>
                <a:defRPr/>
              </a:pPr>
              <a:t>31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FE0764-4D60-4D99-B033-D8552CBA141A}"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582399-AE80-40AC-BE08-3C9E9778B85A}"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5A8284-B52B-458C-86BF-937CEEA72AB9}"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5E343B-4A3A-40B0-A434-0D13109CDE69}" type="slidenum">
              <a:rPr lang="en-US" smtClean="0"/>
              <a:pPr fontAlgn="base">
                <a:spcBef>
                  <a:spcPct val="0"/>
                </a:spcBef>
                <a:spcAft>
                  <a:spcPct val="0"/>
                </a:spcAft>
                <a:defRPr/>
              </a:pPr>
              <a:t>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E5C8BB-92B8-40AF-AE40-597A9C47429E}"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F3F8C2-BC34-44E1-A3AC-46749090CA41}"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7263BE-BB8A-4F09-8A1F-600C8D8C7070}"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C76BB0-19DF-4026-8A0B-BB516B370132}" type="slidenum">
              <a:rPr lang="en-US" smtClean="0"/>
              <a:pPr fontAlgn="base">
                <a:spcBef>
                  <a:spcPct val="0"/>
                </a:spcBef>
                <a:spcAft>
                  <a:spcPct val="0"/>
                </a:spcAft>
                <a:defRPr/>
              </a:pPr>
              <a:t>16</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161DB4-184B-452E-8BCF-1558253A9976}" type="datetimeFigureOut">
              <a:rPr lang="en-US" smtClean="0"/>
              <a:pPr/>
              <a:t>4/13/13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9ECF7F-1339-480A-950C-6A8C07C99D3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1002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161DB4-184B-452E-8BCF-1558253A9976}" type="datetimeFigureOut">
              <a:rPr lang="en-US" smtClean="0"/>
              <a:pPr/>
              <a:t>4/13/13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9ECF7F-1339-480A-950C-6A8C07C99D3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9156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161DB4-184B-452E-8BCF-1558253A9976}" type="datetimeFigureOut">
              <a:rPr lang="en-US" smtClean="0"/>
              <a:pPr/>
              <a:t>4/13/13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9ECF7F-1339-480A-950C-6A8C07C99D3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24899060"/>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161DB4-184B-452E-8BCF-1558253A9976}" type="datetimeFigureOut">
              <a:rPr lang="en-US" smtClean="0"/>
              <a:pPr/>
              <a:t>4/13/13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9ECF7F-1339-480A-950C-6A8C07C99D3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5237901"/>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161DB4-184B-452E-8BCF-1558253A9976}" type="datetimeFigureOut">
              <a:rPr lang="en-US" smtClean="0"/>
              <a:pPr/>
              <a:t>4/13/13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9ECF7F-1339-480A-950C-6A8C07C99D3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79635602"/>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161DB4-184B-452E-8BCF-1558253A9976}" type="datetimeFigureOut">
              <a:rPr lang="en-US" smtClean="0"/>
              <a:pPr/>
              <a:t>4/13/13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9ECF7F-1339-480A-950C-6A8C07C99D3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8028590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161DB4-184B-452E-8BCF-1558253A9976}" type="datetimeFigureOut">
              <a:rPr lang="en-US" smtClean="0"/>
              <a:pPr/>
              <a:t>4/13/13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9ECF7F-1339-480A-950C-6A8C07C99D3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500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161DB4-184B-452E-8BCF-1558253A9976}" type="datetimeFigureOut">
              <a:rPr lang="en-US" smtClean="0"/>
              <a:pPr/>
              <a:t>4/13/13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9ECF7F-1339-480A-950C-6A8C07C99D3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8745404"/>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161DB4-184B-452E-8BCF-1558253A9976}" type="datetimeFigureOut">
              <a:rPr lang="en-US" smtClean="0"/>
              <a:pPr/>
              <a:t>4/13/13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9ECF7F-1339-480A-950C-6A8C07C99D3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72092188"/>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161DB4-184B-452E-8BCF-1558253A9976}" type="datetimeFigureOut">
              <a:rPr lang="en-US" smtClean="0"/>
              <a:pPr/>
              <a:t>4/13/13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9ECF7F-1339-480A-950C-6A8C07C99D3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1368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161DB4-184B-452E-8BCF-1558253A9976}" type="datetimeFigureOut">
              <a:rPr lang="en-US" smtClean="0"/>
              <a:pPr/>
              <a:t>4/13/13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9ECF7F-1339-480A-950C-6A8C07C99D3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531060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161DB4-184B-452E-8BCF-1558253A9976}" type="datetimeFigureOut">
              <a:rPr lang="en-US" smtClean="0"/>
              <a:pPr/>
              <a:t>4/13/13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9ECF7F-1339-480A-950C-6A8C07C99D30}"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2423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image" Target="NUL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 Id="rId3" Type="http://schemas.openxmlformats.org/officeDocument/2006/relationships/image" Target="../media/image3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31.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hyperlink" Target="http://www.youtube.com/watch?v=fuPDMhyGKB8" TargetMode="External"/><Relationship Id="rId6" Type="http://schemas.openxmlformats.org/officeDocument/2006/relationships/hyperlink" Target="http://en.wikipedia.org/wiki/Piano_Sonata_No._16_(Mozart)" TargetMode="External"/><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http://i79.photobucket.com/albums/j152/znznzn_photos/Greciaarquitectura/19BassaeTempleApollo05_jpg.jpg" TargetMode="External"/><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Birth of Tragedy from the Spirit of Music</a:t>
            </a:r>
            <a:endParaRPr lang="en-US" dirty="0"/>
          </a:p>
        </p:txBody>
      </p:sp>
      <p:sp>
        <p:nvSpPr>
          <p:cNvPr id="3" name="Subtitle 2"/>
          <p:cNvSpPr>
            <a:spLocks noGrp="1"/>
          </p:cNvSpPr>
          <p:nvPr>
            <p:ph type="subTitle" idx="1"/>
          </p:nvPr>
        </p:nvSpPr>
        <p:spPr/>
        <p:txBody>
          <a:bodyPr/>
          <a:lstStyle/>
          <a:p>
            <a:r>
              <a:rPr lang="en-US" dirty="0" smtClean="0">
                <a:solidFill>
                  <a:schemeClr val="tx1"/>
                </a:solidFill>
              </a:rPr>
              <a:t>By</a:t>
            </a:r>
          </a:p>
          <a:p>
            <a:r>
              <a:rPr lang="en-US" dirty="0" smtClean="0">
                <a:solidFill>
                  <a:schemeClr val="tx1"/>
                </a:solidFill>
              </a:rPr>
              <a:t>Friedrich Nietzsche</a:t>
            </a:r>
            <a:endParaRPr lang="en-US" dirty="0">
              <a:solidFill>
                <a:schemeClr val="tx1"/>
              </a:solidFill>
            </a:endParaRPr>
          </a:p>
        </p:txBody>
      </p:sp>
      <p:pic>
        <p:nvPicPr>
          <p:cNvPr id="1026" name="Picture 2" descr="http://www.leninimports.com/friedrich_nietzsche_image_1.jpg"/>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00800" y="3505200"/>
            <a:ext cx="2228849" cy="23774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0" name="Picture 6" descr="http://www.fellowtravelerblog.com/wp-content/uploads/2011/03/nietzsche.jp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3200400"/>
            <a:ext cx="1905000" cy="23812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12187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3063875"/>
          <a:ext cx="6096000" cy="731520"/>
        </p:xfrm>
        <a:graphic>
          <a:graphicData uri="http://schemas.openxmlformats.org/drawingml/2006/table">
            <a:tbl>
              <a:tblPr/>
              <a:tblGrid>
                <a:gridCol w="2011680"/>
                <a:gridCol w="2011680"/>
                <a:gridCol w="2072640"/>
              </a:tblGrid>
              <a:tr h="0">
                <a:tc>
                  <a:txBody>
                    <a:bodyPr/>
                    <a:lstStyle/>
                    <a:p>
                      <a:pPr algn="ctr"/>
                      <a:endParaRPr lang="en-US"/>
                    </a:p>
                  </a:txBody>
                  <a:tcPr anchor="ctr">
                    <a:lnL>
                      <a:noFill/>
                    </a:lnL>
                    <a:lnR>
                      <a:noFill/>
                    </a:lnR>
                    <a:lnT>
                      <a:noFill/>
                    </a:lnT>
                    <a:lnB>
                      <a:noFill/>
                    </a:lnB>
                  </a:tcPr>
                </a:tc>
                <a:tc>
                  <a:txBody>
                    <a:bodyPr/>
                    <a:lstStyle/>
                    <a:p>
                      <a:pPr algn="ctr"/>
                      <a:endParaRPr lang="en-US"/>
                    </a:p>
                  </a:txBody>
                  <a:tcPr anchor="ctr">
                    <a:lnL>
                      <a:noFill/>
                    </a:lnL>
                    <a:lnR>
                      <a:noFill/>
                    </a:lnR>
                    <a:lnT>
                      <a:noFill/>
                    </a:lnT>
                    <a:lnB>
                      <a:noFill/>
                    </a:lnB>
                  </a:tcPr>
                </a:tc>
                <a:tc>
                  <a:txBody>
                    <a:bodyPr/>
                    <a:lstStyle/>
                    <a:p>
                      <a:pPr algn="ctr"/>
                      <a:endParaRPr lang="en-US"/>
                    </a:p>
                  </a:txBody>
                  <a:tcPr anchor="ctr">
                    <a:lnL>
                      <a:noFill/>
                    </a:lnL>
                    <a:lnR>
                      <a:noFill/>
                    </a:lnR>
                    <a:lnT>
                      <a:noFill/>
                    </a:lnT>
                    <a:lnB>
                      <a:noFill/>
                    </a:lnB>
                  </a:tcPr>
                </a:tc>
              </a:tr>
              <a:tr h="0">
                <a:tc>
                  <a:txBody>
                    <a:bodyPr/>
                    <a:lstStyle/>
                    <a:p>
                      <a:pPr algn="ctr"/>
                      <a:endParaRPr lang="en-US"/>
                    </a:p>
                  </a:txBody>
                  <a:tcPr anchor="ctr">
                    <a:lnL>
                      <a:noFill/>
                    </a:lnL>
                    <a:lnR>
                      <a:noFill/>
                    </a:lnR>
                    <a:lnT>
                      <a:noFill/>
                    </a:lnT>
                    <a:lnB>
                      <a:noFill/>
                    </a:lnB>
                  </a:tcPr>
                </a:tc>
                <a:tc>
                  <a:txBody>
                    <a:bodyPr/>
                    <a:lstStyle/>
                    <a:p>
                      <a:pPr algn="ctr"/>
                      <a:endParaRPr lang="en-US"/>
                    </a:p>
                  </a:txBody>
                  <a:tcPr anchor="ctr">
                    <a:lnL>
                      <a:noFill/>
                    </a:lnL>
                    <a:lnR>
                      <a:noFill/>
                    </a:lnR>
                    <a:lnT>
                      <a:noFill/>
                    </a:lnT>
                    <a:lnB>
                      <a:noFill/>
                    </a:lnB>
                  </a:tcPr>
                </a:tc>
                <a:tc>
                  <a:txBody>
                    <a:bodyPr/>
                    <a:lstStyle/>
                    <a:p>
                      <a:pPr algn="ctr"/>
                      <a:endParaRPr lang="en-US" dirty="0"/>
                    </a:p>
                  </a:txBody>
                  <a:tcPr anchor="ctr">
                    <a:lnL>
                      <a:noFill/>
                    </a:lnL>
                    <a:lnR>
                      <a:noFill/>
                    </a:lnR>
                    <a:lnT>
                      <a:noFill/>
                    </a:lnT>
                    <a:lnB>
                      <a:noFill/>
                    </a:lnB>
                  </a:tcPr>
                </a:tc>
              </a:tr>
            </a:tbl>
          </a:graphicData>
        </a:graphic>
      </p:graphicFrame>
      <p:pic>
        <p:nvPicPr>
          <p:cNvPr id="13321" name="Picture 1" descr="http://www.athensguide.com/elginmarbles/photos/pediment6sm.JPG"/>
          <p:cNvPicPr>
            <a:picLocks noChangeAspect="1" noChangeArrowheads="1"/>
          </p:cNvPicPr>
          <p:nvPr/>
        </p:nvPicPr>
        <p:blipFill>
          <a:blip r:embed="rId3" cstate="print"/>
          <a:srcRect/>
          <a:stretch>
            <a:fillRect/>
          </a:stretch>
        </p:blipFill>
        <p:spPr bwMode="auto">
          <a:xfrm>
            <a:off x="304800" y="762000"/>
            <a:ext cx="2944813" cy="2286000"/>
          </a:xfrm>
          <a:prstGeom prst="rect">
            <a:avLst/>
          </a:prstGeom>
          <a:noFill/>
          <a:ln w="9525">
            <a:noFill/>
            <a:miter lim="800000"/>
            <a:headEnd/>
            <a:tailEnd/>
          </a:ln>
        </p:spPr>
      </p:pic>
      <p:pic>
        <p:nvPicPr>
          <p:cNvPr id="13322" name="Picture 2" descr="http://www.athensguide.com/elginmarbles/photos/pediment2sm.JPG"/>
          <p:cNvPicPr>
            <a:picLocks noChangeAspect="1" noChangeArrowheads="1"/>
          </p:cNvPicPr>
          <p:nvPr/>
        </p:nvPicPr>
        <p:blipFill>
          <a:blip r:embed="rId4" cstate="print"/>
          <a:srcRect/>
          <a:stretch>
            <a:fillRect/>
          </a:stretch>
        </p:blipFill>
        <p:spPr bwMode="auto">
          <a:xfrm>
            <a:off x="6781800" y="3200400"/>
            <a:ext cx="2259013" cy="3017838"/>
          </a:xfrm>
          <a:prstGeom prst="rect">
            <a:avLst/>
          </a:prstGeom>
          <a:noFill/>
          <a:ln w="9525">
            <a:noFill/>
            <a:miter lim="800000"/>
            <a:headEnd/>
            <a:tailEnd/>
          </a:ln>
        </p:spPr>
      </p:pic>
      <p:pic>
        <p:nvPicPr>
          <p:cNvPr id="13323" name="Picture 3" descr="http://www.athensguide.com/elginmarbles/photos/pediment1sm.JPG"/>
          <p:cNvPicPr>
            <a:picLocks noChangeAspect="1" noChangeArrowheads="1"/>
          </p:cNvPicPr>
          <p:nvPr/>
        </p:nvPicPr>
        <p:blipFill>
          <a:blip r:embed="rId5" cstate="print"/>
          <a:srcRect/>
          <a:stretch>
            <a:fillRect/>
          </a:stretch>
        </p:blipFill>
        <p:spPr bwMode="auto">
          <a:xfrm>
            <a:off x="3505200" y="838200"/>
            <a:ext cx="2979738" cy="1646238"/>
          </a:xfrm>
          <a:prstGeom prst="rect">
            <a:avLst/>
          </a:prstGeom>
          <a:noFill/>
          <a:ln w="9525">
            <a:noFill/>
            <a:miter lim="800000"/>
            <a:headEnd/>
            <a:tailEnd/>
          </a:ln>
        </p:spPr>
      </p:pic>
      <p:pic>
        <p:nvPicPr>
          <p:cNvPr id="13324" name="Picture 4" descr="http://www.athensguide.com/elginmarbles/photos/pediment3sm.JPG"/>
          <p:cNvPicPr>
            <a:picLocks noChangeAspect="1" noChangeArrowheads="1"/>
          </p:cNvPicPr>
          <p:nvPr/>
        </p:nvPicPr>
        <p:blipFill>
          <a:blip r:embed="rId6" cstate="print"/>
          <a:srcRect/>
          <a:stretch>
            <a:fillRect/>
          </a:stretch>
        </p:blipFill>
        <p:spPr bwMode="auto">
          <a:xfrm>
            <a:off x="6934200" y="228600"/>
            <a:ext cx="1860550" cy="2560638"/>
          </a:xfrm>
          <a:prstGeom prst="rect">
            <a:avLst/>
          </a:prstGeom>
          <a:noFill/>
          <a:ln w="9525">
            <a:noFill/>
            <a:miter lim="800000"/>
            <a:headEnd/>
            <a:tailEnd/>
          </a:ln>
        </p:spPr>
      </p:pic>
      <p:pic>
        <p:nvPicPr>
          <p:cNvPr id="13325" name="Picture 5" descr="http://www.athensguide.com/elginmarbles/photos/pediment4sm.JPG"/>
          <p:cNvPicPr>
            <a:picLocks noChangeAspect="1" noChangeArrowheads="1"/>
          </p:cNvPicPr>
          <p:nvPr/>
        </p:nvPicPr>
        <p:blipFill>
          <a:blip r:embed="rId7" cstate="print"/>
          <a:srcRect/>
          <a:stretch>
            <a:fillRect/>
          </a:stretch>
        </p:blipFill>
        <p:spPr bwMode="auto">
          <a:xfrm>
            <a:off x="3886200" y="2971800"/>
            <a:ext cx="2827338" cy="2103438"/>
          </a:xfrm>
          <a:prstGeom prst="rect">
            <a:avLst/>
          </a:prstGeom>
          <a:noFill/>
          <a:ln w="9525">
            <a:noFill/>
            <a:miter lim="800000"/>
            <a:headEnd/>
            <a:tailEnd/>
          </a:ln>
        </p:spPr>
      </p:pic>
      <p:pic>
        <p:nvPicPr>
          <p:cNvPr id="13326" name="Picture 6" descr="http://www.athensguide.com/elginmarbles/photos/pediment5sm.JPG"/>
          <p:cNvPicPr>
            <a:picLocks noChangeAspect="1" noChangeArrowheads="1"/>
          </p:cNvPicPr>
          <p:nvPr/>
        </p:nvPicPr>
        <p:blipFill>
          <a:blip r:embed="rId8" cstate="print"/>
          <a:srcRect/>
          <a:stretch>
            <a:fillRect/>
          </a:stretch>
        </p:blipFill>
        <p:spPr bwMode="auto">
          <a:xfrm>
            <a:off x="152400" y="3276600"/>
            <a:ext cx="3467100" cy="27432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FAA0BF0F-3C2D-4830-BF00-62A3208D7AFD}" type="slidenum">
              <a:rPr lang="en-US"/>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89000" y="-11430000"/>
            <a:ext cx="13737200" cy="9144000"/>
          </a:xfrm>
          <a:prstGeom prst="rect">
            <a:avLst/>
          </a:prstGeom>
        </p:spPr>
      </p:pic>
      <p:pic>
        <p:nvPicPr>
          <p:cNvPr id="3" name="Picture 2"/>
          <p:cNvPicPr>
            <a:picLocks noChangeAspect="1"/>
          </p:cNvPicPr>
          <p:nvPr/>
        </p:nvPicPr>
        <p:blipFill>
          <a:blip r:embed="rId2"/>
          <a:stretch>
            <a:fillRect/>
          </a:stretch>
        </p:blipFill>
        <p:spPr>
          <a:xfrm>
            <a:off x="-24536400" y="-10769600"/>
            <a:ext cx="49377600" cy="32867600"/>
          </a:xfrm>
          <a:prstGeom prst="rect">
            <a:avLst/>
          </a:prstGeom>
        </p:spPr>
      </p:pic>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75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79DB606-09A5-4D9D-8F3A-4416C61365D9}" type="slidenum">
              <a:rPr lang="en-US"/>
              <a:pPr>
                <a:defRPr/>
              </a:pPr>
              <a:t>12</a:t>
            </a:fld>
            <a:endParaRPr lang="en-US"/>
          </a:p>
        </p:txBody>
      </p:sp>
      <p:pic>
        <p:nvPicPr>
          <p:cNvPr id="8195" name="Picture 7" descr="http://employees.oneonta.edu/farberas/arth/Images/109images/greek_archaic_classical/parthenon/parthenonm.jpg"/>
          <p:cNvPicPr>
            <a:picLocks noChangeAspect="1" noChangeArrowheads="1"/>
          </p:cNvPicPr>
          <p:nvPr/>
        </p:nvPicPr>
        <p:blipFill>
          <a:blip r:embed="rId3" cstate="print"/>
          <a:srcRect/>
          <a:stretch>
            <a:fillRect/>
          </a:stretch>
        </p:blipFill>
        <p:spPr bwMode="auto">
          <a:xfrm>
            <a:off x="1600200" y="1371600"/>
            <a:ext cx="6867525" cy="4479925"/>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316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75000"/>
          </a:schemeClr>
        </a:solid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mtClean="0"/>
              <a:t>What it looked like</a:t>
            </a:r>
          </a:p>
        </p:txBody>
      </p:sp>
      <p:pic>
        <p:nvPicPr>
          <p:cNvPr id="11267" name="Content Placeholder 3" descr="Parthenon_Drawing_copy_small.jpg"/>
          <p:cNvPicPr>
            <a:picLocks noGrp="1" noChangeAspect="1"/>
          </p:cNvPicPr>
          <p:nvPr>
            <p:ph idx="1"/>
          </p:nvPr>
        </p:nvPicPr>
        <p:blipFill>
          <a:blip r:embed="rId3" cstate="print"/>
          <a:srcRect/>
          <a:stretch>
            <a:fillRect/>
          </a:stretch>
        </p:blipFill>
        <p:spPr>
          <a:xfrm>
            <a:off x="914400" y="1524000"/>
            <a:ext cx="1560513" cy="2651125"/>
          </a:xfrm>
        </p:spPr>
      </p:pic>
      <p:pic>
        <p:nvPicPr>
          <p:cNvPr id="11268" name="Picture 4" descr="frieze_mod_recon.jpg"/>
          <p:cNvPicPr>
            <a:picLocks noChangeAspect="1"/>
          </p:cNvPicPr>
          <p:nvPr/>
        </p:nvPicPr>
        <p:blipFill>
          <a:blip r:embed="rId4" cstate="print"/>
          <a:srcRect/>
          <a:stretch>
            <a:fillRect/>
          </a:stretch>
        </p:blipFill>
        <p:spPr bwMode="auto">
          <a:xfrm>
            <a:off x="2895600" y="1371600"/>
            <a:ext cx="5418138" cy="347503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40F4ACDB-FB27-40AF-81BA-9960577968EB}" type="slidenum">
              <a:rPr lang="en-US"/>
              <a:pPr>
                <a:defRPr/>
              </a:pPr>
              <a:t>13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089829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73107" y="2731285"/>
            <a:ext cx="1397786" cy="1395429"/>
          </a:xfrm>
          <a:prstGeom prst="rect">
            <a:avLst/>
          </a:prstGeom>
        </p:spPr>
      </p:pic>
      <p:pic>
        <p:nvPicPr>
          <p:cNvPr id="30722" name="Picture 2" descr="https://encrypted-tbn3.gstatic.com/images?q=tbn:ANd9GcR5rWCsRzlqnER_YQug-DZIGqMeliQHUrUzye9EWIEJ7fPhzXnE"/>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76400" y="1508759"/>
            <a:ext cx="6459987" cy="38404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0724" name="Picture 4" descr="http://4.bp.blogspot.com/-RUSmq_-GGeM/UJiDi5O5CPI/AAAAAAAAGLc/5bo_rV3m-C4/s1600/Parthenon_Reconstruction_Painted.jp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99" y="381000"/>
            <a:ext cx="8594744" cy="630936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97036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50000"/>
          </a:schemeClr>
        </a:solidFill>
        <a:effectLst/>
      </p:bgPr>
    </p:bg>
    <p:spTree>
      <p:nvGrpSpPr>
        <p:cNvPr id="1" name=""/>
        <p:cNvGrpSpPr/>
        <p:nvPr/>
      </p:nvGrpSpPr>
      <p:grpSpPr>
        <a:xfrm>
          <a:off x="0" y="0"/>
          <a:ext cx="0" cy="0"/>
          <a:chOff x="0" y="0"/>
          <a:chExt cx="0" cy="0"/>
        </a:xfrm>
      </p:grpSpPr>
      <p:pic>
        <p:nvPicPr>
          <p:cNvPr id="29698" name="Picture 2" descr="http://2.bp.blogspot.com/-c57ZjYJYDKo/T-oLC28S7SI/AAAAAAAACJE/CqPI9gMD2iI/s1600/IMG_4774.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609600"/>
            <a:ext cx="7424000" cy="530352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56916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“Elgin” marbles from Parthenon</a:t>
            </a:r>
          </a:p>
        </p:txBody>
      </p:sp>
      <p:pic>
        <p:nvPicPr>
          <p:cNvPr id="10243" name="Content Placeholder 3" descr="250px-Ac.marbles.jpg"/>
          <p:cNvPicPr>
            <a:picLocks noGrp="1" noChangeAspect="1"/>
          </p:cNvPicPr>
          <p:nvPr>
            <p:ph idx="1"/>
          </p:nvPr>
        </p:nvPicPr>
        <p:blipFill>
          <a:blip r:embed="rId4" cstate="print"/>
          <a:srcRect/>
          <a:stretch>
            <a:fillRect/>
          </a:stretch>
        </p:blipFill>
        <p:spPr>
          <a:xfrm>
            <a:off x="762000" y="1143000"/>
            <a:ext cx="2668588" cy="2743200"/>
          </a:xfrm>
        </p:spPr>
      </p:pic>
      <p:pic>
        <p:nvPicPr>
          <p:cNvPr id="10244" name="Picture 4" descr="metope_painted_small.jpg"/>
          <p:cNvPicPr>
            <a:picLocks noChangeAspect="1"/>
          </p:cNvPicPr>
          <p:nvPr/>
        </p:nvPicPr>
        <p:blipFill>
          <a:blip r:embed="rId5" cstate="print"/>
          <a:srcRect/>
          <a:stretch>
            <a:fillRect/>
          </a:stretch>
        </p:blipFill>
        <p:spPr bwMode="auto">
          <a:xfrm>
            <a:off x="4724400" y="1752600"/>
            <a:ext cx="3492500" cy="3937000"/>
          </a:xfrm>
          <a:prstGeom prst="rect">
            <a:avLst/>
          </a:prstGeom>
          <a:noFill/>
          <a:ln w="9525">
            <a:noFill/>
            <a:miter lim="800000"/>
            <a:headEnd/>
            <a:tailEnd/>
          </a:ln>
        </p:spPr>
      </p:pic>
      <p:sp>
        <p:nvSpPr>
          <p:cNvPr id="10245" name="Rectangle 5"/>
          <p:cNvSpPr>
            <a:spLocks noChangeArrowheads="1"/>
          </p:cNvSpPr>
          <p:nvPr/>
        </p:nvSpPr>
        <p:spPr bwMode="auto">
          <a:xfrm>
            <a:off x="838200" y="3962400"/>
            <a:ext cx="3810000" cy="1938338"/>
          </a:xfrm>
          <a:prstGeom prst="rect">
            <a:avLst/>
          </a:prstGeom>
          <a:noFill/>
          <a:ln w="9525">
            <a:noFill/>
            <a:miter lim="800000"/>
            <a:headEnd/>
            <a:tailEnd/>
          </a:ln>
        </p:spPr>
        <p:txBody>
          <a:bodyPr>
            <a:spAutoFit/>
          </a:bodyPr>
          <a:lstStyle/>
          <a:p>
            <a:r>
              <a:rPr lang="en-US" sz="1200" b="1">
                <a:latin typeface="Calibri" pitchFamily="34" charset="0"/>
              </a:rPr>
              <a:t>Dull is the eye that will not weep to see </a:t>
            </a:r>
            <a:br>
              <a:rPr lang="en-US" sz="1200" b="1">
                <a:latin typeface="Calibri" pitchFamily="34" charset="0"/>
              </a:rPr>
            </a:br>
            <a:r>
              <a:rPr lang="en-US" sz="1200" b="1">
                <a:latin typeface="Calibri" pitchFamily="34" charset="0"/>
              </a:rPr>
              <a:t>Thy walls defaced, thy mouldering shrines removed </a:t>
            </a:r>
            <a:br>
              <a:rPr lang="en-US" sz="1200" b="1">
                <a:latin typeface="Calibri" pitchFamily="34" charset="0"/>
              </a:rPr>
            </a:br>
            <a:r>
              <a:rPr lang="en-US" sz="1200" b="1">
                <a:latin typeface="Calibri" pitchFamily="34" charset="0"/>
              </a:rPr>
              <a:t>By British hands, which it had best behoved </a:t>
            </a:r>
            <a:br>
              <a:rPr lang="en-US" sz="1200" b="1">
                <a:latin typeface="Calibri" pitchFamily="34" charset="0"/>
              </a:rPr>
            </a:br>
            <a:r>
              <a:rPr lang="en-US" sz="1200" b="1">
                <a:latin typeface="Calibri" pitchFamily="34" charset="0"/>
              </a:rPr>
              <a:t>To guard those relics ne'er to be restored. </a:t>
            </a:r>
            <a:br>
              <a:rPr lang="en-US" sz="1200" b="1">
                <a:latin typeface="Calibri" pitchFamily="34" charset="0"/>
              </a:rPr>
            </a:br>
            <a:r>
              <a:rPr lang="en-US" sz="1200" b="1">
                <a:latin typeface="Calibri" pitchFamily="34" charset="0"/>
              </a:rPr>
              <a:t>Curst be the hour when from their isle they roved, </a:t>
            </a:r>
            <a:br>
              <a:rPr lang="en-US" sz="1200" b="1">
                <a:latin typeface="Calibri" pitchFamily="34" charset="0"/>
              </a:rPr>
            </a:br>
            <a:r>
              <a:rPr lang="en-US" sz="1200" b="1">
                <a:latin typeface="Calibri" pitchFamily="34" charset="0"/>
              </a:rPr>
              <a:t>And once again thy hapless bosom gored, </a:t>
            </a:r>
            <a:br>
              <a:rPr lang="en-US" sz="1200" b="1">
                <a:latin typeface="Calibri" pitchFamily="34" charset="0"/>
              </a:rPr>
            </a:br>
            <a:r>
              <a:rPr lang="en-US" sz="1200" b="1">
                <a:latin typeface="Calibri" pitchFamily="34" charset="0"/>
              </a:rPr>
              <a:t>And snatch'd thy shrinking gods to northern climes abhorred! </a:t>
            </a:r>
            <a:r>
              <a:rPr lang="en-US" sz="1200">
                <a:latin typeface="Calibri" pitchFamily="34" charset="0"/>
              </a:rPr>
              <a:t/>
            </a:r>
            <a:br>
              <a:rPr lang="en-US" sz="1200">
                <a:latin typeface="Calibri" pitchFamily="34" charset="0"/>
              </a:rPr>
            </a:br>
            <a:endParaRPr lang="en-US" sz="1200">
              <a:latin typeface="Calibri" pitchFamily="34" charset="0"/>
            </a:endParaRPr>
          </a:p>
          <a:p>
            <a:r>
              <a:rPr lang="en-US" sz="1200" b="1" i="1">
                <a:latin typeface="Calibri" pitchFamily="34" charset="0"/>
              </a:rPr>
              <a:t>Lord Byron, "Childe Harold”</a:t>
            </a:r>
            <a:endParaRPr lang="en-US" sz="1200">
              <a:latin typeface="Calibri" pitchFamily="34" charset="0"/>
            </a:endParaRPr>
          </a:p>
        </p:txBody>
      </p:sp>
      <p:sp>
        <p:nvSpPr>
          <p:cNvPr id="7" name="Slide Number Placeholder 6"/>
          <p:cNvSpPr>
            <a:spLocks noGrp="1"/>
          </p:cNvSpPr>
          <p:nvPr>
            <p:ph type="sldNum" sz="quarter" idx="12"/>
          </p:nvPr>
        </p:nvSpPr>
        <p:spPr/>
        <p:txBody>
          <a:bodyPr/>
          <a:lstStyle/>
          <a:p>
            <a:pPr>
              <a:defRPr/>
            </a:pPr>
            <a:fld id="{B62A815E-498E-455D-84C2-E6F437EE6CBF}" type="slidenum">
              <a:rPr lang="en-US"/>
              <a:pPr>
                <a:defRPr/>
              </a:pPr>
              <a:t>16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536514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5">
            <a:lumMod val="50000"/>
          </a:schemeClr>
        </a:solid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381000" y="76200"/>
            <a:ext cx="8229600" cy="1143000"/>
          </a:xfrm>
          <a:solidFill>
            <a:schemeClr val="tx1"/>
          </a:solidFill>
        </p:spPr>
        <p:txBody>
          <a:bodyPr/>
          <a:lstStyle/>
          <a:p>
            <a:pPr eaLnBrk="1" hangingPunct="1"/>
            <a:r>
              <a:rPr lang="en-US" dirty="0" smtClean="0">
                <a:solidFill>
                  <a:schemeClr val="bg1"/>
                </a:solidFill>
              </a:rPr>
              <a:t>Raphael, </a:t>
            </a:r>
            <a:r>
              <a:rPr lang="en-US" i="1" dirty="0" smtClean="0">
                <a:solidFill>
                  <a:schemeClr val="bg1"/>
                </a:solidFill>
              </a:rPr>
              <a:t>Transfiguration</a:t>
            </a:r>
          </a:p>
        </p:txBody>
      </p:sp>
      <p:pic>
        <p:nvPicPr>
          <p:cNvPr id="4099" name="Content Placeholder 3" descr="image013.jpg"/>
          <p:cNvPicPr>
            <a:picLocks noGrp="1" noChangeAspect="1"/>
          </p:cNvPicPr>
          <p:nvPr>
            <p:ph idx="1"/>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609600" y="1371600"/>
            <a:ext cx="3422186" cy="5029200"/>
          </a:xfrm>
        </p:spPr>
      </p:pic>
      <p:sp>
        <p:nvSpPr>
          <p:cNvPr id="2" name="TextBox 1"/>
          <p:cNvSpPr txBox="1"/>
          <p:nvPr/>
        </p:nvSpPr>
        <p:spPr>
          <a:xfrm>
            <a:off x="5029200" y="2209800"/>
            <a:ext cx="3124200" cy="2862322"/>
          </a:xfrm>
          <a:prstGeom prst="rect">
            <a:avLst/>
          </a:prstGeom>
          <a:noFill/>
        </p:spPr>
        <p:txBody>
          <a:bodyPr wrap="square" rtlCol="0">
            <a:spAutoFit/>
          </a:bodyPr>
          <a:lstStyle/>
          <a:p>
            <a:r>
              <a:rPr lang="en-US" b="1" dirty="0" smtClean="0">
                <a:solidFill>
                  <a:schemeClr val="bg1"/>
                </a:solidFill>
              </a:rPr>
              <a:t>In a symbolic painting, Raphael, himself one of these immortal ‘naïve’ ones, has represented for us this demotion of appearance to the level of mere appearance, the primitive process of the naïve artist and of </a:t>
            </a:r>
            <a:r>
              <a:rPr lang="en-US" b="1" dirty="0" err="1" smtClean="0">
                <a:solidFill>
                  <a:schemeClr val="bg1"/>
                </a:solidFill>
              </a:rPr>
              <a:t>Apollinian</a:t>
            </a:r>
            <a:r>
              <a:rPr lang="en-US" b="1" dirty="0" smtClean="0">
                <a:solidFill>
                  <a:schemeClr val="bg1"/>
                </a:solidFill>
              </a:rPr>
              <a:t> culture.”</a:t>
            </a:r>
          </a:p>
          <a:p>
            <a:r>
              <a:rPr lang="en-US" dirty="0"/>
              <a:t> </a:t>
            </a:r>
            <a:r>
              <a:rPr lang="en-US" dirty="0" smtClean="0"/>
              <a:t>    </a:t>
            </a:r>
            <a:r>
              <a:rPr lang="en-US" i="1" dirty="0" smtClean="0"/>
              <a:t>Birth, 4</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37274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122" name="Picture 7" descr="zoom in on Giula Farnese"/>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719" y="457200"/>
            <a:ext cx="4865688" cy="71326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5123" name="AutoShape 2"/>
          <p:cNvCxnSpPr>
            <a:cxnSpLocks noChangeShapeType="1"/>
          </p:cNvCxnSpPr>
          <p:nvPr/>
        </p:nvCxnSpPr>
        <p:spPr bwMode="auto">
          <a:xfrm flipV="1">
            <a:off x="1522413" y="1247775"/>
            <a:ext cx="1927225" cy="6350"/>
          </a:xfrm>
          <a:prstGeom prst="straightConnector1">
            <a:avLst/>
          </a:prstGeom>
          <a:noFill/>
          <a:ln w="19050">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124" name="AutoShape 3"/>
          <p:cNvCxnSpPr>
            <a:cxnSpLocks noChangeShapeType="1"/>
          </p:cNvCxnSpPr>
          <p:nvPr/>
        </p:nvCxnSpPr>
        <p:spPr bwMode="auto">
          <a:xfrm flipH="1">
            <a:off x="1482725" y="1254125"/>
            <a:ext cx="38100" cy="1790700"/>
          </a:xfrm>
          <a:prstGeom prst="straightConnector1">
            <a:avLst/>
          </a:prstGeom>
          <a:noFill/>
          <a:ln w="19050">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125" name="AutoShape 4"/>
          <p:cNvCxnSpPr>
            <a:cxnSpLocks noChangeShapeType="1"/>
          </p:cNvCxnSpPr>
          <p:nvPr/>
        </p:nvCxnSpPr>
        <p:spPr bwMode="auto">
          <a:xfrm>
            <a:off x="1482725" y="3044825"/>
            <a:ext cx="2074863" cy="0"/>
          </a:xfrm>
          <a:prstGeom prst="straightConnector1">
            <a:avLst/>
          </a:prstGeom>
          <a:noFill/>
          <a:ln w="19050">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126" name="AutoShape 5"/>
          <p:cNvCxnSpPr>
            <a:cxnSpLocks noChangeShapeType="1"/>
          </p:cNvCxnSpPr>
          <p:nvPr/>
        </p:nvCxnSpPr>
        <p:spPr bwMode="auto">
          <a:xfrm>
            <a:off x="3448050" y="1254125"/>
            <a:ext cx="31750" cy="1790700"/>
          </a:xfrm>
          <a:prstGeom prst="straightConnector1">
            <a:avLst/>
          </a:prstGeom>
          <a:noFill/>
          <a:ln w="1587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127" name="AutoShape 12"/>
          <p:cNvCxnSpPr>
            <a:cxnSpLocks noChangeShapeType="1"/>
          </p:cNvCxnSpPr>
          <p:nvPr/>
        </p:nvCxnSpPr>
        <p:spPr bwMode="auto">
          <a:xfrm flipH="1">
            <a:off x="1074738" y="765175"/>
            <a:ext cx="1322387" cy="1428750"/>
          </a:xfrm>
          <a:prstGeom prst="straightConnector1">
            <a:avLst/>
          </a:prstGeom>
          <a:noFill/>
          <a:ln w="19050">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128" name="AutoShape 10"/>
          <p:cNvCxnSpPr>
            <a:cxnSpLocks noChangeShapeType="1"/>
          </p:cNvCxnSpPr>
          <p:nvPr/>
        </p:nvCxnSpPr>
        <p:spPr bwMode="auto">
          <a:xfrm>
            <a:off x="1074738" y="2195513"/>
            <a:ext cx="1381125" cy="1303337"/>
          </a:xfrm>
          <a:prstGeom prst="straightConnector1">
            <a:avLst/>
          </a:prstGeom>
          <a:noFill/>
          <a:ln w="19050">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129" name="AutoShape 6"/>
          <p:cNvCxnSpPr>
            <a:cxnSpLocks noChangeShapeType="1"/>
          </p:cNvCxnSpPr>
          <p:nvPr/>
        </p:nvCxnSpPr>
        <p:spPr bwMode="auto">
          <a:xfrm flipH="1">
            <a:off x="2455863" y="3440113"/>
            <a:ext cx="46037" cy="58737"/>
          </a:xfrm>
          <a:prstGeom prst="straightConnector1">
            <a:avLst/>
          </a:prstGeom>
          <a:noFill/>
          <a:ln w="952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130" name="AutoShape 7"/>
          <p:cNvCxnSpPr>
            <a:cxnSpLocks noChangeShapeType="1"/>
          </p:cNvCxnSpPr>
          <p:nvPr/>
        </p:nvCxnSpPr>
        <p:spPr bwMode="auto">
          <a:xfrm flipV="1">
            <a:off x="2455863" y="2195513"/>
            <a:ext cx="1316037" cy="1303337"/>
          </a:xfrm>
          <a:prstGeom prst="straightConnector1">
            <a:avLst/>
          </a:prstGeom>
          <a:noFill/>
          <a:ln w="19050">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131" name="Oval 11"/>
          <p:cNvSpPr>
            <a:spLocks noChangeArrowheads="1"/>
          </p:cNvSpPr>
          <p:nvPr/>
        </p:nvSpPr>
        <p:spPr bwMode="auto">
          <a:xfrm>
            <a:off x="911225" y="4037013"/>
            <a:ext cx="3117850" cy="3127375"/>
          </a:xfrm>
          <a:prstGeom prst="ellipse">
            <a:avLst/>
          </a:prstGeom>
          <a:noFill/>
          <a:ln w="1905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en-US">
              <a:latin typeface="Calibri" pitchFamily="34" charset="0"/>
            </a:endParaRPr>
          </a:p>
        </p:txBody>
      </p:sp>
      <p:cxnSp>
        <p:nvCxnSpPr>
          <p:cNvPr id="5132" name="AutoShape 8"/>
          <p:cNvCxnSpPr>
            <a:cxnSpLocks noChangeShapeType="1"/>
          </p:cNvCxnSpPr>
          <p:nvPr/>
        </p:nvCxnSpPr>
        <p:spPr bwMode="auto">
          <a:xfrm flipH="1">
            <a:off x="452438" y="3498850"/>
            <a:ext cx="2003425" cy="1776413"/>
          </a:xfrm>
          <a:prstGeom prst="straightConnector1">
            <a:avLst/>
          </a:prstGeom>
          <a:noFill/>
          <a:ln w="19050">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133" name="AutoShape 9"/>
          <p:cNvCxnSpPr>
            <a:cxnSpLocks noChangeShapeType="1"/>
          </p:cNvCxnSpPr>
          <p:nvPr/>
        </p:nvCxnSpPr>
        <p:spPr bwMode="auto">
          <a:xfrm>
            <a:off x="2455863" y="3498850"/>
            <a:ext cx="1725612" cy="1511300"/>
          </a:xfrm>
          <a:prstGeom prst="straightConnector1">
            <a:avLst/>
          </a:prstGeom>
          <a:noFill/>
          <a:ln w="19050">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5134" name="AutoShape 13"/>
          <p:cNvCxnSpPr>
            <a:cxnSpLocks noChangeShapeType="1"/>
          </p:cNvCxnSpPr>
          <p:nvPr/>
        </p:nvCxnSpPr>
        <p:spPr bwMode="auto">
          <a:xfrm>
            <a:off x="2397125" y="765175"/>
            <a:ext cx="1374775" cy="1428750"/>
          </a:xfrm>
          <a:prstGeom prst="straightConnector1">
            <a:avLst/>
          </a:prstGeom>
          <a:noFill/>
          <a:ln w="19050">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135" name="Rectangle 15"/>
          <p:cNvSpPr>
            <a:spLocks noChangeArrowheads="1"/>
          </p:cNvSpPr>
          <p:nvPr/>
        </p:nvSpPr>
        <p:spPr bwMode="auto">
          <a:xfrm>
            <a:off x="0" y="457200"/>
            <a:ext cx="9144000" cy="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endParaRPr lang="en-US">
              <a:latin typeface="Calibri" pitchFamily="34" charset="0"/>
            </a:endParaRPr>
          </a:p>
        </p:txBody>
      </p:sp>
      <p:sp>
        <p:nvSpPr>
          <p:cNvPr id="5136" name="Rectangle 16"/>
          <p:cNvSpPr>
            <a:spLocks noChangeArrowheads="1"/>
          </p:cNvSpPr>
          <p:nvPr/>
        </p:nvSpPr>
        <p:spPr bwMode="auto">
          <a:xfrm>
            <a:off x="0" y="7591425"/>
            <a:ext cx="91440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r>
              <a:rPr lang="en-US" sz="800" b="1">
                <a:ea typeface="Calibri" pitchFamily="34" charset="0"/>
                <a:cs typeface="Arial" charset="0"/>
              </a:rPr>
              <a:t>Figure 2</a:t>
            </a:r>
            <a:endParaRPr lang="en-US" sz="900">
              <a:ea typeface="Calibri" pitchFamily="34" charset="0"/>
              <a:cs typeface="Arial" charset="0"/>
            </a:endParaRPr>
          </a:p>
          <a:p>
            <a:pPr eaLnBrk="0" hangingPunct="0"/>
            <a:endParaRPr lang="en-US">
              <a:ea typeface="Calibri" pitchFamily="34" charset="0"/>
              <a:cs typeface="Arial"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53500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Archilochus</a:t>
            </a:r>
            <a:r>
              <a:rPr lang="en-US" dirty="0" smtClean="0"/>
              <a:t>: </a:t>
            </a:r>
            <a:r>
              <a:rPr lang="en-US" i="1" dirty="0" smtClean="0"/>
              <a:t>Birth, </a:t>
            </a:r>
            <a:r>
              <a:rPr lang="en-US" dirty="0" smtClean="0"/>
              <a:t>5, 6</a:t>
            </a:r>
            <a:endParaRPr lang="en-US" dirty="0"/>
          </a:p>
        </p:txBody>
      </p:sp>
      <p:sp>
        <p:nvSpPr>
          <p:cNvPr id="3" name="Content Placeholder 2"/>
          <p:cNvSpPr>
            <a:spLocks noGrp="1"/>
          </p:cNvSpPr>
          <p:nvPr>
            <p:ph idx="1"/>
          </p:nvPr>
        </p:nvSpPr>
        <p:spPr/>
        <p:txBody>
          <a:bodyPr>
            <a:normAutofit/>
          </a:bodyPr>
          <a:lstStyle/>
          <a:p>
            <a:pPr marL="0" indent="0" algn="r">
              <a:spcBef>
                <a:spcPts val="0"/>
              </a:spcBef>
              <a:buNone/>
            </a:pPr>
            <a:r>
              <a:rPr lang="en-US" dirty="0"/>
              <a:t>I know how to lead off</a:t>
            </a:r>
            <a:endParaRPr lang="en-US" i="1" dirty="0"/>
          </a:p>
          <a:p>
            <a:pPr marL="0" indent="0" algn="r">
              <a:spcBef>
                <a:spcPts val="0"/>
              </a:spcBef>
              <a:buNone/>
            </a:pPr>
            <a:r>
              <a:rPr lang="en-US" dirty="0"/>
              <a:t>The sprightly dance</a:t>
            </a:r>
            <a:endParaRPr lang="en-US" i="1" dirty="0"/>
          </a:p>
          <a:p>
            <a:pPr marL="0" indent="0" algn="r">
              <a:spcBef>
                <a:spcPts val="0"/>
              </a:spcBef>
              <a:buNone/>
            </a:pPr>
            <a:r>
              <a:rPr lang="en-US" dirty="0" smtClean="0"/>
              <a:t>Of </a:t>
            </a:r>
            <a:r>
              <a:rPr lang="en-US" dirty="0"/>
              <a:t>the Lord </a:t>
            </a:r>
            <a:r>
              <a:rPr lang="en-US" dirty="0" err="1"/>
              <a:t>Dionysos</a:t>
            </a:r>
            <a:r>
              <a:rPr lang="en-US" dirty="0"/>
              <a:t>,</a:t>
            </a:r>
            <a:endParaRPr lang="en-US" i="1" dirty="0"/>
          </a:p>
          <a:p>
            <a:pPr marL="0" indent="0" algn="r">
              <a:spcBef>
                <a:spcPts val="0"/>
              </a:spcBef>
              <a:buNone/>
            </a:pPr>
            <a:r>
              <a:rPr lang="en-US" dirty="0"/>
              <a:t>		the dithyramb,</a:t>
            </a:r>
            <a:endParaRPr lang="en-US" i="1" dirty="0"/>
          </a:p>
          <a:p>
            <a:pPr marL="0" indent="0" algn="r">
              <a:spcBef>
                <a:spcPts val="0"/>
              </a:spcBef>
              <a:buNone/>
            </a:pPr>
            <a:r>
              <a:rPr lang="en-US" dirty="0"/>
              <a:t>I do it thunderstruck </a:t>
            </a:r>
            <a:endParaRPr lang="en-US" i="1" dirty="0"/>
          </a:p>
          <a:p>
            <a:pPr marL="0" indent="0" algn="r">
              <a:spcBef>
                <a:spcPts val="0"/>
              </a:spcBef>
              <a:buNone/>
            </a:pPr>
            <a:r>
              <a:rPr lang="en-US" dirty="0"/>
              <a:t>With wine.</a:t>
            </a:r>
            <a:endParaRPr lang="en-US" i="1" dirty="0"/>
          </a:p>
          <a:p>
            <a:pPr marL="0" indent="0" algn="r">
              <a:lnSpc>
                <a:spcPct val="110000"/>
              </a:lnSpc>
              <a:spcBef>
                <a:spcPts val="0"/>
              </a:spcBef>
              <a:buNone/>
            </a:pPr>
            <a:r>
              <a:rPr lang="en-US" dirty="0"/>
              <a:t> </a:t>
            </a:r>
            <a:endParaRPr lang="en-US" i="1" dirty="0"/>
          </a:p>
          <a:p>
            <a:pPr marL="0" indent="0" algn="r">
              <a:lnSpc>
                <a:spcPct val="110000"/>
              </a:lnSpc>
              <a:spcBef>
                <a:spcPts val="0"/>
              </a:spcBef>
              <a:buNone/>
            </a:pPr>
            <a:r>
              <a:rPr lang="en-US" dirty="0"/>
              <a:t>				</a:t>
            </a:r>
            <a:r>
              <a:rPr lang="en-US" dirty="0" err="1"/>
              <a:t>Archilochus</a:t>
            </a:r>
            <a:r>
              <a:rPr lang="en-US" dirty="0"/>
              <a:t>,</a:t>
            </a:r>
            <a:r>
              <a:rPr lang="en-US" i="1" dirty="0"/>
              <a:t> fragment </a:t>
            </a:r>
            <a:r>
              <a:rPr lang="en-US" dirty="0"/>
              <a:t>120</a:t>
            </a:r>
            <a:endParaRPr lang="en-US" i="1" dirty="0"/>
          </a:p>
          <a:p>
            <a:endParaRPr lang="en-US" dirty="0"/>
          </a:p>
        </p:txBody>
      </p:sp>
      <p:pic>
        <p:nvPicPr>
          <p:cNvPr id="4" name="Picture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2000" y="1752600"/>
            <a:ext cx="3013515" cy="310896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02425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2" descr="File:Friedrich Nietzsche 1872.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609600"/>
            <a:ext cx="7486650" cy="57150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57661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Overlooking - Ubersehen</a:t>
            </a:r>
          </a:p>
        </p:txBody>
      </p:sp>
      <p:sp>
        <p:nvSpPr>
          <p:cNvPr id="3" name="Content Placeholder 2"/>
          <p:cNvSpPr>
            <a:spLocks noGrp="1"/>
          </p:cNvSpPr>
          <p:nvPr>
            <p:ph idx="1"/>
          </p:nvPr>
        </p:nvSpPr>
        <p:spPr/>
        <p:txBody>
          <a:bodyPr rtlCol="0">
            <a:normAutofit fontScale="70000" lnSpcReduction="20000"/>
          </a:bodyPr>
          <a:lstStyle/>
          <a:p>
            <a:pPr eaLnBrk="1" fontAlgn="auto" hangingPunct="1">
              <a:spcAft>
                <a:spcPts val="0"/>
              </a:spcAft>
              <a:buFont typeface="Arial" pitchFamily="34" charset="0"/>
              <a:buChar char="•"/>
              <a:defRPr/>
            </a:pPr>
            <a:r>
              <a:rPr lang="en-US" b="1" dirty="0"/>
              <a:t>A public of spectators as we know it was unknown to the Greeks: in their theaters the terraced structure of the concentric arcs of the spectator-place made it possible for everyone actually to overlook (</a:t>
            </a:r>
            <a:r>
              <a:rPr lang="en-US" b="1" i="1" dirty="0" err="1"/>
              <a:t>übersehen</a:t>
            </a:r>
            <a:r>
              <a:rPr lang="en-US" b="1" dirty="0"/>
              <a:t>) the whole world of culture around him and to imagine, in absorbed concentration, that he himself was a </a:t>
            </a:r>
            <a:r>
              <a:rPr lang="en-US" b="1" dirty="0" err="1"/>
              <a:t>chorist</a:t>
            </a:r>
            <a:r>
              <a:rPr lang="en-US" b="1" dirty="0"/>
              <a:t>. …   The Dionysian excitement is capable of communicating this artistic gift to a multitude, that of seeing themselves surrounded by such a host of spirits, knowing that one is inwardly one with them.  This process of the tragic chorus is the </a:t>
            </a:r>
            <a:r>
              <a:rPr lang="en-US" b="1" i="1" dirty="0"/>
              <a:t>dramatic</a:t>
            </a:r>
            <a:r>
              <a:rPr lang="en-US" b="1" dirty="0"/>
              <a:t> </a:t>
            </a:r>
            <a:r>
              <a:rPr lang="en-US" b="1" dirty="0" err="1"/>
              <a:t>protophenomenon</a:t>
            </a:r>
            <a:r>
              <a:rPr lang="en-US" b="1" dirty="0"/>
              <a:t>: to see oneself [as on stage] </a:t>
            </a:r>
            <a:r>
              <a:rPr lang="en-US" b="1" u="sng" dirty="0"/>
              <a:t>transformed</a:t>
            </a:r>
            <a:r>
              <a:rPr lang="en-US" b="1" dirty="0"/>
              <a:t> before oneself [as seating as audience] and now to behave as if one had actually entered into another body, into another character. This process stands at the beginning of the development of the </a:t>
            </a:r>
            <a:r>
              <a:rPr lang="en-US" b="1" dirty="0" smtClean="0"/>
              <a:t>drama.” </a:t>
            </a:r>
          </a:p>
          <a:p>
            <a:pPr lvl="1" eaLnBrk="1" fontAlgn="auto" hangingPunct="1">
              <a:spcAft>
                <a:spcPts val="0"/>
              </a:spcAft>
              <a:buFont typeface="Arial" pitchFamily="34" charset="0"/>
              <a:buChar char="–"/>
              <a:defRPr/>
            </a:pPr>
            <a:r>
              <a:rPr lang="en-US" dirty="0" smtClean="0"/>
              <a:t>-- </a:t>
            </a:r>
            <a:r>
              <a:rPr lang="en-US" i="1" dirty="0" smtClean="0"/>
              <a:t>Birth of Tragedy</a:t>
            </a:r>
            <a:r>
              <a:rPr lang="en-US" dirty="0" smtClean="0"/>
              <a:t>, 8</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397000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2" descr="http://images.fineartamerica.com/images-medium-large/greek-theatre-granger.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685800"/>
            <a:ext cx="8572500" cy="606742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p:cNvSpPr txBox="1"/>
          <p:nvPr/>
        </p:nvSpPr>
        <p:spPr>
          <a:xfrm>
            <a:off x="2590800" y="228600"/>
            <a:ext cx="3505200" cy="369332"/>
          </a:xfrm>
          <a:prstGeom prst="rect">
            <a:avLst/>
          </a:prstGeom>
          <a:noFill/>
        </p:spPr>
        <p:txBody>
          <a:bodyPr wrap="square" rtlCol="0">
            <a:spAutoFit/>
          </a:bodyPr>
          <a:lstStyle/>
          <a:p>
            <a:pPr algn="ctr"/>
            <a:r>
              <a:rPr lang="en-US" dirty="0" smtClean="0"/>
              <a:t>Chorus – </a:t>
            </a:r>
            <a:r>
              <a:rPr lang="en-US" i="1" dirty="0" smtClean="0"/>
              <a:t>Birth 7</a:t>
            </a:r>
            <a:endParaRPr lang="en-US" dirty="0"/>
          </a:p>
        </p:txBody>
      </p:sp>
      <p:pic>
        <p:nvPicPr>
          <p:cNvPr id="31748" name="Picture 4" descr="http://www.katehovey.com/chorus.jp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53200" y="304800"/>
            <a:ext cx="2095500" cy="184785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1251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theatre4.gif"/>
          <p:cNvPicPr>
            <a:picLocks noChangeAspect="1"/>
          </p:cNvPicPr>
          <p:nvPr/>
        </p:nvPicPr>
        <p:blipFill>
          <a:blip r:embed="rId3"/>
          <a:stretch>
            <a:fillRect/>
          </a:stretch>
        </p:blipFill>
        <p:spPr>
          <a:xfrm>
            <a:off x="914399" y="609600"/>
            <a:ext cx="7215057" cy="3639312"/>
          </a:xfrm>
          <a:prstGeom prst="rect">
            <a:avLst/>
          </a:prstGeom>
        </p:spPr>
      </p:pic>
      <p:sp>
        <p:nvSpPr>
          <p:cNvPr id="3" name="TextBox 2"/>
          <p:cNvSpPr txBox="1"/>
          <p:nvPr/>
        </p:nvSpPr>
        <p:spPr>
          <a:xfrm>
            <a:off x="1295400" y="5105400"/>
            <a:ext cx="5638800" cy="1477328"/>
          </a:xfrm>
          <a:prstGeom prst="rect">
            <a:avLst/>
          </a:prstGeom>
          <a:noFill/>
        </p:spPr>
        <p:txBody>
          <a:bodyPr wrap="square" rtlCol="0">
            <a:spAutoFit/>
          </a:bodyPr>
          <a:lstStyle/>
          <a:p>
            <a:r>
              <a:rPr lang="en-US" b="1" dirty="0" smtClean="0"/>
              <a:t>“the terraced structure of the concentric arcs of the spectator-place make it possible for everybody actually to overlook the whole world of culture around him and to imagine in absorbed contemplation that he himself was a </a:t>
            </a:r>
            <a:r>
              <a:rPr lang="en-US" b="1" dirty="0" err="1" smtClean="0"/>
              <a:t>chorist</a:t>
            </a:r>
            <a:r>
              <a:rPr lang="en-US" b="1" dirty="0" smtClean="0"/>
              <a:t>.” – </a:t>
            </a:r>
            <a:r>
              <a:rPr lang="en-US" b="1" i="1" dirty="0" smtClean="0"/>
              <a:t>Birth, 8</a:t>
            </a:r>
            <a:endParaRPr lang="en-US"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343357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50000"/>
          </a:schemeClr>
        </a:soli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z="1800" b="1" dirty="0" smtClean="0">
                <a:solidFill>
                  <a:schemeClr val="bg1"/>
                </a:solidFill>
              </a:rPr>
              <a:t>Temple of Apollo and theater at Delphi: </a:t>
            </a:r>
            <a:r>
              <a:rPr lang="en-US" sz="1800" b="1" i="1" dirty="0" err="1" smtClean="0">
                <a:solidFill>
                  <a:schemeClr val="bg1"/>
                </a:solidFill>
              </a:rPr>
              <a:t>Ubersehen</a:t>
            </a:r>
            <a:r>
              <a:rPr lang="en-US" sz="1800" b="1" i="1" dirty="0" smtClean="0">
                <a:solidFill>
                  <a:schemeClr val="bg1"/>
                </a:solidFill>
              </a:rPr>
              <a:t> - Overlooking</a:t>
            </a:r>
            <a:r>
              <a:rPr lang="en-US" sz="1800" b="1" dirty="0" smtClean="0">
                <a:solidFill>
                  <a:schemeClr val="bg1"/>
                </a:solidFill>
              </a:rPr>
              <a:t/>
            </a:r>
            <a:br>
              <a:rPr lang="en-US" sz="1800" b="1" dirty="0" smtClean="0">
                <a:solidFill>
                  <a:schemeClr val="bg1"/>
                </a:solidFill>
              </a:rPr>
            </a:br>
            <a:r>
              <a:rPr lang="de-DE" sz="1800" b="1" dirty="0" smtClean="0">
                <a:solidFill>
                  <a:schemeClr val="bg1"/>
                </a:solidFill>
              </a:rPr>
              <a:t>„Die Griechen sagten, der Hexameter sei in Delphi erfunden“ (GS 84)</a:t>
            </a:r>
            <a:endParaRPr lang="en-US" sz="1800" b="1" dirty="0" smtClean="0">
              <a:solidFill>
                <a:schemeClr val="bg1"/>
              </a:solidFill>
            </a:endParaRPr>
          </a:p>
        </p:txBody>
      </p:sp>
      <p:pic>
        <p:nvPicPr>
          <p:cNvPr id="8195" name="Picture 2" descr="delphi.wide.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1562100"/>
            <a:ext cx="7543800" cy="3733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087712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5" name="Picture 4" descr="epidaurus"/>
          <p:cNvPicPr>
            <a:picLocks noChangeAspect="1"/>
          </p:cNvPicPr>
          <p:nvPr/>
        </p:nvPicPr>
        <p:blipFill>
          <a:blip r:embed="rId2"/>
          <a:stretch>
            <a:fillRect/>
          </a:stretch>
        </p:blipFill>
        <p:spPr>
          <a:xfrm>
            <a:off x="1397000" y="1314450"/>
            <a:ext cx="6350000" cy="4229100"/>
          </a:xfrm>
          <a:prstGeom prst="rect">
            <a:avLst/>
          </a:prstGeom>
        </p:spPr>
      </p:pic>
      <p:sp>
        <p:nvSpPr>
          <p:cNvPr id="6" name="TextBox 5"/>
          <p:cNvSpPr txBox="1"/>
          <p:nvPr/>
        </p:nvSpPr>
        <p:spPr>
          <a:xfrm>
            <a:off x="2438400" y="762000"/>
            <a:ext cx="3124200" cy="461665"/>
          </a:xfrm>
          <a:prstGeom prst="rect">
            <a:avLst/>
          </a:prstGeom>
          <a:noFill/>
        </p:spPr>
        <p:txBody>
          <a:bodyPr wrap="square" rtlCol="0">
            <a:spAutoFit/>
          </a:bodyPr>
          <a:lstStyle/>
          <a:p>
            <a:r>
              <a:rPr lang="en-US" sz="2400" dirty="0" smtClean="0">
                <a:solidFill>
                  <a:schemeClr val="bg1"/>
                </a:solidFill>
              </a:rPr>
              <a:t>Epidaurus</a:t>
            </a:r>
            <a:endParaRPr lang="en-US" sz="2400" dirty="0">
              <a:solidFill>
                <a:schemeClr val="bg1"/>
              </a:solidFill>
            </a:endParaRPr>
          </a:p>
        </p:txBody>
      </p:sp>
      <p:sp>
        <p:nvSpPr>
          <p:cNvPr id="2" name="TextBox 1"/>
          <p:cNvSpPr txBox="1"/>
          <p:nvPr/>
        </p:nvSpPr>
        <p:spPr>
          <a:xfrm>
            <a:off x="2447544" y="5890522"/>
            <a:ext cx="3657600" cy="369332"/>
          </a:xfrm>
          <a:prstGeom prst="rect">
            <a:avLst/>
          </a:prstGeom>
          <a:noFill/>
        </p:spPr>
        <p:txBody>
          <a:bodyPr wrap="square" rtlCol="0">
            <a:spAutoFit/>
          </a:bodyPr>
          <a:lstStyle/>
          <a:p>
            <a:pPr algn="ctr"/>
            <a:r>
              <a:rPr lang="en-US" b="1" dirty="0" smtClean="0"/>
              <a:t>Epidaurus</a:t>
            </a:r>
            <a:endParaRPr lang="en-US"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839449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dirty="0" smtClean="0"/>
              <a:t> </a:t>
            </a:r>
          </a:p>
        </p:txBody>
      </p:sp>
      <p:sp>
        <p:nvSpPr>
          <p:cNvPr id="10243" name="Content Placeholder 2"/>
          <p:cNvSpPr>
            <a:spLocks noGrp="1"/>
          </p:cNvSpPr>
          <p:nvPr>
            <p:ph idx="1"/>
          </p:nvPr>
        </p:nvSpPr>
        <p:spPr/>
        <p:txBody>
          <a:bodyPr/>
          <a:lstStyle/>
          <a:p>
            <a:pPr eaLnBrk="1" hangingPunct="1"/>
            <a:r>
              <a:rPr lang="en-US" b="1" dirty="0" smtClean="0"/>
              <a:t>In this enchanted state, the Dionysian reveler sees himself as a satyr, and as a satyr, in turn he sees the god, which means that in his transformation he beholds another vision outside himself, as the apollonian perfection to his own state. </a:t>
            </a:r>
            <a:r>
              <a:rPr lang="de-DE" b="1" dirty="0" smtClean="0"/>
              <a:t>With this new vision, the drama is complete.“</a:t>
            </a:r>
          </a:p>
          <a:p>
            <a:pPr lvl="1" eaLnBrk="1" hangingPunct="1"/>
            <a:r>
              <a:rPr lang="de-DE" i="1" dirty="0" smtClean="0"/>
              <a:t>Birth of Tragedy</a:t>
            </a:r>
            <a:r>
              <a:rPr lang="de-DE" dirty="0" smtClean="0"/>
              <a:t>, 8</a:t>
            </a:r>
            <a:endParaRPr lang="en-US"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06413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00000"/>
        </a:solidFill>
        <a:effectLst/>
      </p:bgPr>
    </p:bg>
    <p:spTree>
      <p:nvGrpSpPr>
        <p:cNvPr id="1" name=""/>
        <p:cNvGrpSpPr/>
        <p:nvPr/>
      </p:nvGrpSpPr>
      <p:grpSpPr>
        <a:xfrm>
          <a:off x="0" y="0"/>
          <a:ext cx="0" cy="0"/>
          <a:chOff x="0" y="0"/>
          <a:chExt cx="0" cy="0"/>
        </a:xfrm>
      </p:grpSpPr>
      <p:pic>
        <p:nvPicPr>
          <p:cNvPr id="3074" name="Picture 2" descr="https://pantherfile.uwm.edu/prec/www/course/mythology/0700/909b.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609600"/>
            <a:ext cx="7705725" cy="590550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317661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1266" name="Picture 1" descr="DSCN0333.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1200" y="762000"/>
            <a:ext cx="6827520" cy="512064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267" name="TextBox 2"/>
          <p:cNvSpPr txBox="1">
            <a:spLocks noChangeArrowheads="1"/>
          </p:cNvSpPr>
          <p:nvPr/>
        </p:nvSpPr>
        <p:spPr bwMode="auto">
          <a:xfrm>
            <a:off x="228600" y="304800"/>
            <a:ext cx="1752600" cy="2032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dirty="0">
                <a:latin typeface="Calibri" pitchFamily="34" charset="0"/>
              </a:rPr>
              <a:t>Red figure crater –</a:t>
            </a:r>
          </a:p>
          <a:p>
            <a:pPr eaLnBrk="1" hangingPunct="1"/>
            <a:r>
              <a:rPr lang="en-US" b="1" dirty="0">
                <a:latin typeface="Calibri" pitchFamily="34" charset="0"/>
              </a:rPr>
              <a:t> Satyr approaching </a:t>
            </a:r>
            <a:r>
              <a:rPr lang="en-US" b="1" dirty="0" err="1">
                <a:latin typeface="Calibri" pitchFamily="34" charset="0"/>
              </a:rPr>
              <a:t>Dionysos</a:t>
            </a:r>
            <a:r>
              <a:rPr lang="en-US" b="1" dirty="0">
                <a:latin typeface="Calibri" pitchFamily="34" charset="0"/>
              </a:rPr>
              <a:t> – Hermitage, Saint Petersburg</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505109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2" descr="http://www.utexas.edu/courses/larrymyth/images/1D-Apollo-Lyre-Fresco.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200" y="-1676400"/>
            <a:ext cx="12144375" cy="95250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p:cNvSpPr txBox="1"/>
          <p:nvPr/>
        </p:nvSpPr>
        <p:spPr>
          <a:xfrm>
            <a:off x="0" y="4876800"/>
            <a:ext cx="1219200" cy="369332"/>
          </a:xfrm>
          <a:prstGeom prst="rect">
            <a:avLst/>
          </a:prstGeom>
          <a:noFill/>
        </p:spPr>
        <p:txBody>
          <a:bodyPr wrap="square" rtlCol="0">
            <a:spAutoFit/>
          </a:bodyPr>
          <a:lstStyle/>
          <a:p>
            <a:r>
              <a:rPr lang="en-US" dirty="0" err="1" smtClean="0"/>
              <a:t>APollo</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56089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dirty="0" smtClean="0"/>
              <a:t> </a:t>
            </a:r>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en-US" b="1" dirty="0"/>
              <a:t>“Et in Arcadia ego” names two paintings by </a:t>
            </a:r>
            <a:r>
              <a:rPr lang="en-US" b="1" dirty="0" err="1"/>
              <a:t>Poussin</a:t>
            </a:r>
            <a:r>
              <a:rPr lang="en-US" b="1" dirty="0"/>
              <a:t>.  Nietzsche writes of one of them: </a:t>
            </a:r>
            <a:endParaRPr lang="en-US" b="1" dirty="0" smtClean="0"/>
          </a:p>
          <a:p>
            <a:pPr marL="400050" lvl="1" indent="0">
              <a:buNone/>
              <a:defRPr/>
            </a:pPr>
            <a:r>
              <a:rPr lang="en-US" b="1" dirty="0" smtClean="0"/>
              <a:t>“</a:t>
            </a:r>
            <a:r>
              <a:rPr lang="en-US" b="1" dirty="0"/>
              <a:t>The beauty of the whole scene induced in me a sense of awe and adoration of the moment of its revelation; involuntarily, as if nothing were more natural, I inserted into this pure clear world of light (in which there was nothing of desire or expectation, no looking before or behind) Hellenic heroes … at one and the same time heroic and idyllic. -- And that is how individual men actually lived….” </a:t>
            </a:r>
          </a:p>
          <a:p>
            <a:pPr lvl="1">
              <a:buFont typeface="Arial" pitchFamily="34" charset="0"/>
              <a:buChar char="•"/>
              <a:defRPr/>
            </a:pPr>
            <a:r>
              <a:rPr lang="en-US" dirty="0"/>
              <a:t>(Human, all-Too-Human ii The Wanderer and his Shadow 296 KGW IV-3, 324)</a:t>
            </a:r>
          </a:p>
          <a:p>
            <a:pPr eaLnBrk="1" fontAlgn="auto" hangingPunct="1">
              <a:spcAft>
                <a:spcPts val="0"/>
              </a:spcAft>
              <a:buFont typeface="Arial" pitchFamily="34" charset="0"/>
              <a:buChar cha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4876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4" descr="http://www.counter-currents.com/wp-content/uploads/2012/09/wagner-02.jp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0075" y="1447800"/>
            <a:ext cx="2828925" cy="39814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TextBox 2"/>
          <p:cNvSpPr txBox="1"/>
          <p:nvPr/>
        </p:nvSpPr>
        <p:spPr>
          <a:xfrm>
            <a:off x="2590800" y="838200"/>
            <a:ext cx="3667125" cy="369332"/>
          </a:xfrm>
          <a:prstGeom prst="rect">
            <a:avLst/>
          </a:prstGeom>
          <a:noFill/>
        </p:spPr>
        <p:txBody>
          <a:bodyPr wrap="square" rtlCol="0">
            <a:spAutoFit/>
          </a:bodyPr>
          <a:lstStyle/>
          <a:p>
            <a:pPr algn="ctr"/>
            <a:r>
              <a:rPr lang="en-US" dirty="0" smtClean="0"/>
              <a:t>Richard Wagner</a:t>
            </a:r>
            <a:endParaRPr lang="en-US" dirty="0"/>
          </a:p>
        </p:txBody>
      </p:sp>
      <p:pic>
        <p:nvPicPr>
          <p:cNvPr id="28674" name="Picture 2" descr="File:TristanChord.sv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52800" y="2209800"/>
            <a:ext cx="5715000" cy="21907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extBox 3"/>
          <p:cNvSpPr txBox="1"/>
          <p:nvPr/>
        </p:nvSpPr>
        <p:spPr>
          <a:xfrm>
            <a:off x="4495800" y="4724400"/>
            <a:ext cx="3962400" cy="369332"/>
          </a:xfrm>
          <a:prstGeom prst="rect">
            <a:avLst/>
          </a:prstGeom>
          <a:noFill/>
        </p:spPr>
        <p:txBody>
          <a:bodyPr wrap="square" rtlCol="0">
            <a:spAutoFit/>
          </a:bodyPr>
          <a:lstStyle/>
          <a:p>
            <a:pPr algn="ctr"/>
            <a:r>
              <a:rPr lang="en-US" dirty="0" smtClean="0"/>
              <a:t>“Tristan chord”</a:t>
            </a:r>
            <a:endParaRPr lang="en-US" dirty="0"/>
          </a:p>
        </p:txBody>
      </p:sp>
      <p:sp>
        <p:nvSpPr>
          <p:cNvPr id="5" name="Rectangle 4"/>
          <p:cNvSpPr/>
          <p:nvPr/>
        </p:nvSpPr>
        <p:spPr>
          <a:xfrm>
            <a:off x="3657600" y="5638800"/>
            <a:ext cx="4572000" cy="646331"/>
          </a:xfrm>
          <a:prstGeom prst="rect">
            <a:avLst/>
          </a:prstGeom>
        </p:spPr>
        <p:txBody>
          <a:bodyPr>
            <a:spAutoFit/>
          </a:bodyPr>
          <a:lstStyle/>
          <a:p>
            <a:r>
              <a:rPr lang="en-US" dirty="0" smtClean="0">
                <a:hlinkClick r:id="rId5"/>
              </a:rPr>
              <a:t>http://www.youtube.com/watch?v=fuPDMhyGKB8</a:t>
            </a:r>
            <a:endParaRPr lang="en-US" dirty="0"/>
          </a:p>
        </p:txBody>
      </p:sp>
      <p:sp>
        <p:nvSpPr>
          <p:cNvPr id="6" name="Rectangle 5"/>
          <p:cNvSpPr/>
          <p:nvPr/>
        </p:nvSpPr>
        <p:spPr>
          <a:xfrm>
            <a:off x="3971925" y="1444675"/>
            <a:ext cx="4572000" cy="646331"/>
          </a:xfrm>
          <a:prstGeom prst="rect">
            <a:avLst/>
          </a:prstGeom>
        </p:spPr>
        <p:txBody>
          <a:bodyPr>
            <a:spAutoFit/>
          </a:bodyPr>
          <a:lstStyle/>
          <a:p>
            <a:r>
              <a:rPr lang="en-US" dirty="0" smtClean="0">
                <a:hlinkClick r:id="rId6"/>
              </a:rPr>
              <a:t>http://en.wikipedia.org/wiki/Piano_Sonata_No._16_(Mozart)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47723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52600" y="1600200"/>
            <a:ext cx="5486400" cy="39766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7651" name="TextBox 2"/>
          <p:cNvSpPr txBox="1">
            <a:spLocks noChangeArrowheads="1"/>
          </p:cNvSpPr>
          <p:nvPr/>
        </p:nvSpPr>
        <p:spPr bwMode="auto">
          <a:xfrm>
            <a:off x="2895600" y="990600"/>
            <a:ext cx="2608263"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atin typeface="Calibri" pitchFamily="34" charset="0"/>
              </a:rPr>
              <a:t>Poussin, Et in arcadia, ego</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71940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z="2800" smtClean="0"/>
              <a:t>Apoxyomenos (“the scraper”) </a:t>
            </a:r>
            <a:r>
              <a:rPr lang="en-US" sz="2000" smtClean="0"/>
              <a:t>(found near Croatia)</a:t>
            </a:r>
          </a:p>
        </p:txBody>
      </p:sp>
      <p:pic>
        <p:nvPicPr>
          <p:cNvPr id="16387" name="Content Placeholder 3" descr="Zagreb_Apoxyomenos_-_figure.JPG"/>
          <p:cNvPicPr>
            <a:picLocks noGrp="1" noChangeAspect="1"/>
          </p:cNvPicPr>
          <p:nvPr>
            <p:ph idx="1"/>
          </p:nvPr>
        </p:nvPicPr>
        <p:blipFill>
          <a:blip r:embed="rId3" cstate="print"/>
          <a:srcRect/>
          <a:stretch>
            <a:fillRect/>
          </a:stretch>
        </p:blipFill>
        <p:spPr>
          <a:xfrm>
            <a:off x="1371600" y="1524000"/>
            <a:ext cx="5657850" cy="4525963"/>
          </a:xfrm>
        </p:spPr>
      </p:pic>
      <p:sp>
        <p:nvSpPr>
          <p:cNvPr id="5" name="Slide Number Placeholder 4"/>
          <p:cNvSpPr>
            <a:spLocks noGrp="1"/>
          </p:cNvSpPr>
          <p:nvPr>
            <p:ph type="sldNum" sz="quarter" idx="12"/>
          </p:nvPr>
        </p:nvSpPr>
        <p:spPr/>
        <p:txBody>
          <a:bodyPr/>
          <a:lstStyle/>
          <a:p>
            <a:pPr>
              <a:defRPr/>
            </a:pPr>
            <a:fld id="{2DD1E486-00B7-4D5A-80E5-1B3747BB056F}" type="slidenum">
              <a:rPr lang="en-US"/>
              <a:pPr>
                <a:defRPr/>
              </a:pPr>
              <a:t>31</a:t>
            </a:fld>
            <a:endParaRPr lang="en-US"/>
          </a:p>
        </p:txBody>
      </p:sp>
      <p:pic>
        <p:nvPicPr>
          <p:cNvPr id="16389" name="Picture 5"/>
          <p:cNvPicPr>
            <a:picLocks noChangeAspect="1" noChangeArrowheads="1"/>
          </p:cNvPicPr>
          <p:nvPr/>
        </p:nvPicPr>
        <p:blipFill>
          <a:blip r:embed="rId4" cstate="print"/>
          <a:srcRect/>
          <a:stretch>
            <a:fillRect/>
          </a:stretch>
        </p:blipFill>
        <p:spPr bwMode="auto">
          <a:xfrm>
            <a:off x="152400" y="1828800"/>
            <a:ext cx="1143000" cy="914400"/>
          </a:xfrm>
          <a:prstGeom prst="rect">
            <a:avLst/>
          </a:prstGeom>
          <a:noFill/>
          <a:ln w="9525">
            <a:noFill/>
            <a:miter lim="800000"/>
            <a:headEnd/>
            <a:tailEnd/>
          </a:ln>
        </p:spPr>
      </p:pic>
      <p:pic>
        <p:nvPicPr>
          <p:cNvPr id="16390" name="Picture 6"/>
          <p:cNvPicPr>
            <a:picLocks noChangeAspect="1" noChangeArrowheads="1"/>
          </p:cNvPicPr>
          <p:nvPr/>
        </p:nvPicPr>
        <p:blipFill>
          <a:blip r:embed="rId5" cstate="print"/>
          <a:srcRect/>
          <a:stretch>
            <a:fillRect/>
          </a:stretch>
        </p:blipFill>
        <p:spPr bwMode="auto">
          <a:xfrm>
            <a:off x="152400" y="3429000"/>
            <a:ext cx="1143000" cy="914400"/>
          </a:xfrm>
          <a:prstGeom prst="rect">
            <a:avLst/>
          </a:prstGeom>
          <a:noFill/>
          <a:ln w="9525">
            <a:noFill/>
            <a:miter lim="800000"/>
            <a:headEnd/>
            <a:tailEnd/>
          </a:ln>
        </p:spPr>
      </p:pic>
      <p:sp>
        <p:nvSpPr>
          <p:cNvPr id="16391" name="Rectangle 7"/>
          <p:cNvSpPr>
            <a:spLocks noChangeArrowheads="1"/>
          </p:cNvSpPr>
          <p:nvPr/>
        </p:nvSpPr>
        <p:spPr bwMode="auto">
          <a:xfrm>
            <a:off x="-115888" y="122238"/>
            <a:ext cx="9077326" cy="306387"/>
          </a:xfrm>
          <a:prstGeom prst="rect">
            <a:avLst/>
          </a:prstGeom>
          <a:noFill/>
          <a:ln w="9525">
            <a:noFill/>
            <a:miter lim="800000"/>
            <a:headEnd/>
            <a:tailEnd/>
          </a:ln>
        </p:spPr>
        <p:txBody>
          <a:bodyPr wrap="none" anchor="ctr">
            <a:spAutoFit/>
          </a:bodyPr>
          <a:lstStyle/>
          <a:p>
            <a:pPr algn="ctr"/>
            <a:r>
              <a:rPr lang="en-US" sz="1400">
                <a:latin typeface="Arial Unicode MS" pitchFamily="34" charset="-128"/>
              </a:rPr>
              <a:t>“ …for here there is no place that does not see you. You must change your life.” – Rilke,</a:t>
            </a:r>
            <a:r>
              <a:rPr lang="en-US" sz="1400" i="1">
                <a:latin typeface="Arial Unicode MS" pitchFamily="34" charset="-128"/>
              </a:rPr>
              <a:t> Archaic Torso of Apollo</a:t>
            </a:r>
            <a:r>
              <a:rPr lang="en-US" sz="1400">
                <a:latin typeface="Arial Unicode MS" pitchFamily="34" charset="-128"/>
              </a:rPr>
              <a:t> </a:t>
            </a:r>
            <a:endParaRPr lang="en-US" sz="1400">
              <a:latin typeface="Calibri" pitchFamily="34" charset="0"/>
            </a:endParaRPr>
          </a:p>
        </p:txBody>
      </p:sp>
      <p:cxnSp>
        <p:nvCxnSpPr>
          <p:cNvPr id="9" name="Straight Arrow Connector 8"/>
          <p:cNvCxnSpPr/>
          <p:nvPr/>
        </p:nvCxnSpPr>
        <p:spPr>
          <a:xfrm>
            <a:off x="7543800" y="1905000"/>
            <a:ext cx="0" cy="41148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393" name="TextBox 9"/>
          <p:cNvSpPr txBox="1">
            <a:spLocks noChangeArrowheads="1"/>
          </p:cNvSpPr>
          <p:nvPr/>
        </p:nvSpPr>
        <p:spPr bwMode="auto">
          <a:xfrm>
            <a:off x="7696200" y="3429000"/>
            <a:ext cx="1066800" cy="369888"/>
          </a:xfrm>
          <a:prstGeom prst="rect">
            <a:avLst/>
          </a:prstGeom>
          <a:noFill/>
          <a:ln w="9525">
            <a:noFill/>
            <a:miter lim="800000"/>
            <a:headEnd/>
            <a:tailEnd/>
          </a:ln>
        </p:spPr>
        <p:txBody>
          <a:bodyPr>
            <a:spAutoFit/>
          </a:bodyPr>
          <a:lstStyle/>
          <a:p>
            <a:r>
              <a:rPr lang="en-US"/>
              <a:t>6 ft. 4 in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5723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Apollo entertaining </a:t>
            </a:r>
            <a:r>
              <a:rPr lang="en-US" dirty="0" err="1" smtClean="0"/>
              <a:t>Dionysos</a:t>
            </a:r>
            <a:r>
              <a:rPr lang="en-US" dirty="0" smtClean="0"/>
              <a:t> – </a:t>
            </a:r>
            <a:r>
              <a:rPr lang="en-US" dirty="0" err="1" smtClean="0"/>
              <a:t>Lysipiddes</a:t>
            </a:r>
            <a:r>
              <a:rPr lang="en-US" dirty="0" smtClean="0"/>
              <a:t> painter, c 530BC</a:t>
            </a:r>
            <a:br>
              <a:rPr lang="en-US" dirty="0" smtClean="0"/>
            </a:br>
            <a:endParaRPr lang="en-US" dirty="0"/>
          </a:p>
        </p:txBody>
      </p:sp>
      <p:sp>
        <p:nvSpPr>
          <p:cNvPr id="12291" name="Rectangle 2"/>
          <p:cNvSpPr>
            <a:spLocks noChangeArrowheads="1"/>
          </p:cNvSpPr>
          <p:nvPr/>
        </p:nvSpPr>
        <p:spPr bwMode="auto">
          <a:xfrm>
            <a:off x="0" y="0"/>
            <a:ext cx="91440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endParaRPr lang="en-US">
              <a:latin typeface="Calibri" pitchFamily="34" charset="0"/>
            </a:endParaRPr>
          </a:p>
        </p:txBody>
      </p:sp>
      <p:pic>
        <p:nvPicPr>
          <p:cNvPr id="12292" name="Picture 9" descr="amphora_big.jp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 y="1524000"/>
            <a:ext cx="3082925" cy="43894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2293" name="Rectangle 3"/>
          <p:cNvSpPr>
            <a:spLocks noChangeArrowheads="1"/>
          </p:cNvSpPr>
          <p:nvPr/>
        </p:nvSpPr>
        <p:spPr bwMode="auto">
          <a:xfrm>
            <a:off x="0" y="3562350"/>
            <a:ext cx="91440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pPr algn="ctr"/>
            <a:r>
              <a:rPr lang="en-US" sz="1100" i="1">
                <a:ea typeface="Calibri" pitchFamily="34" charset="0"/>
                <a:cs typeface="Arial" charset="0"/>
              </a:rPr>
              <a:t> </a:t>
            </a:r>
            <a:endParaRPr lang="en-US">
              <a:ea typeface="Calibri" pitchFamily="34" charset="0"/>
              <a:cs typeface="Arial" charset="0"/>
            </a:endParaRPr>
          </a:p>
        </p:txBody>
      </p:sp>
      <p:sp>
        <p:nvSpPr>
          <p:cNvPr id="12294" name="TextBox 5"/>
          <p:cNvSpPr txBox="1">
            <a:spLocks noChangeArrowheads="1"/>
          </p:cNvSpPr>
          <p:nvPr/>
        </p:nvSpPr>
        <p:spPr bwMode="auto">
          <a:xfrm>
            <a:off x="4648200" y="1828800"/>
            <a:ext cx="4748479" cy="452431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latin typeface="Calibri" pitchFamily="34" charset="0"/>
              </a:rPr>
              <a:t>We will have achieved much for scientific </a:t>
            </a:r>
          </a:p>
          <a:p>
            <a:pPr eaLnBrk="1" hangingPunct="1"/>
            <a:r>
              <a:rPr lang="en-US" b="1" dirty="0">
                <a:latin typeface="Calibri" pitchFamily="34" charset="0"/>
              </a:rPr>
              <a:t>study of aesthetics when we come, </a:t>
            </a:r>
          </a:p>
          <a:p>
            <a:pPr eaLnBrk="1" hangingPunct="1"/>
            <a:r>
              <a:rPr lang="en-US" b="1" dirty="0">
                <a:latin typeface="Calibri" pitchFamily="34" charset="0"/>
              </a:rPr>
              <a:t>not merely to a logical understanding, </a:t>
            </a:r>
          </a:p>
          <a:p>
            <a:pPr eaLnBrk="1" hangingPunct="1"/>
            <a:r>
              <a:rPr lang="en-US" b="1" dirty="0">
                <a:latin typeface="Calibri" pitchFamily="34" charset="0"/>
              </a:rPr>
              <a:t>but also to the certain and immediate </a:t>
            </a:r>
          </a:p>
          <a:p>
            <a:pPr eaLnBrk="1" hangingPunct="1"/>
            <a:r>
              <a:rPr lang="en-US" b="1" dirty="0">
                <a:latin typeface="Calibri" pitchFamily="34" charset="0"/>
              </a:rPr>
              <a:t>apprehension of the fact that the further </a:t>
            </a:r>
          </a:p>
          <a:p>
            <a:pPr eaLnBrk="1" hangingPunct="1"/>
            <a:r>
              <a:rPr lang="en-US" b="1" dirty="0">
                <a:latin typeface="Calibri" pitchFamily="34" charset="0"/>
              </a:rPr>
              <a:t>development of art is bound up with </a:t>
            </a:r>
          </a:p>
          <a:p>
            <a:pPr eaLnBrk="1" hangingPunct="1"/>
            <a:r>
              <a:rPr lang="en-US" b="1" dirty="0">
                <a:latin typeface="Calibri" pitchFamily="34" charset="0"/>
              </a:rPr>
              <a:t>the </a:t>
            </a:r>
            <a:r>
              <a:rPr lang="en-US" b="1" dirty="0" err="1">
                <a:latin typeface="Calibri" pitchFamily="34" charset="0"/>
              </a:rPr>
              <a:t>doubleness</a:t>
            </a:r>
            <a:r>
              <a:rPr lang="en-US" b="1" dirty="0">
                <a:latin typeface="Calibri" pitchFamily="34" charset="0"/>
              </a:rPr>
              <a:t> of the </a:t>
            </a:r>
            <a:r>
              <a:rPr lang="en-US" b="1" i="1" dirty="0">
                <a:latin typeface="Calibri" pitchFamily="34" charset="0"/>
              </a:rPr>
              <a:t>Apollonian</a:t>
            </a:r>
            <a:r>
              <a:rPr lang="en-US" b="1" dirty="0">
                <a:latin typeface="Calibri" pitchFamily="34" charset="0"/>
              </a:rPr>
              <a:t> and the </a:t>
            </a:r>
          </a:p>
          <a:p>
            <a:pPr eaLnBrk="1" hangingPunct="1"/>
            <a:r>
              <a:rPr lang="en-US" b="1" i="1" dirty="0">
                <a:latin typeface="Calibri" pitchFamily="34" charset="0"/>
              </a:rPr>
              <a:t>Dionysian</a:t>
            </a:r>
            <a:r>
              <a:rPr lang="en-US" b="1" dirty="0">
                <a:latin typeface="Calibri" pitchFamily="34" charset="0"/>
              </a:rPr>
              <a:t>:  in a manner similar to that in which </a:t>
            </a:r>
          </a:p>
          <a:p>
            <a:pPr eaLnBrk="1" hangingPunct="1"/>
            <a:r>
              <a:rPr lang="en-US" b="1" dirty="0">
                <a:latin typeface="Calibri" pitchFamily="34" charset="0"/>
              </a:rPr>
              <a:t>generation  depends upon the duality of the </a:t>
            </a:r>
          </a:p>
          <a:p>
            <a:pPr eaLnBrk="1" hangingPunct="1"/>
            <a:r>
              <a:rPr lang="en-US" b="1" dirty="0">
                <a:latin typeface="Calibri" pitchFamily="34" charset="0"/>
              </a:rPr>
              <a:t>sexes, their continuing strife and only </a:t>
            </a:r>
          </a:p>
          <a:p>
            <a:pPr eaLnBrk="1" hangingPunct="1"/>
            <a:r>
              <a:rPr lang="en-US" b="1" dirty="0">
                <a:latin typeface="Calibri" pitchFamily="34" charset="0"/>
              </a:rPr>
              <a:t>periodically occurring reconciliation. </a:t>
            </a:r>
          </a:p>
          <a:p>
            <a:pPr eaLnBrk="1" hangingPunct="1"/>
            <a:r>
              <a:rPr lang="en-US" b="1" dirty="0">
                <a:latin typeface="Calibri" pitchFamily="34" charset="0"/>
              </a:rPr>
              <a:t>We take these names from the Greeks, </a:t>
            </a:r>
          </a:p>
          <a:p>
            <a:pPr eaLnBrk="1" hangingPunct="1"/>
            <a:r>
              <a:rPr lang="en-US" b="1" dirty="0">
                <a:latin typeface="Calibri" pitchFamily="34" charset="0"/>
              </a:rPr>
              <a:t>who gave a clear voice to the profound </a:t>
            </a:r>
          </a:p>
          <a:p>
            <a:pPr eaLnBrk="1" hangingPunct="1"/>
            <a:r>
              <a:rPr lang="en-US" b="1" dirty="0">
                <a:latin typeface="Calibri" pitchFamily="34" charset="0"/>
              </a:rPr>
              <a:t>secret teachings of their contemplative art, </a:t>
            </a:r>
          </a:p>
          <a:p>
            <a:pPr eaLnBrk="1" hangingPunct="1"/>
            <a:r>
              <a:rPr lang="en-US" b="1" dirty="0">
                <a:latin typeface="Calibri" pitchFamily="34" charset="0"/>
              </a:rPr>
              <a:t>not in concepts, but in the powerfully clear </a:t>
            </a:r>
          </a:p>
          <a:p>
            <a:pPr eaLnBrk="1" hangingPunct="1"/>
            <a:r>
              <a:rPr lang="en-US" b="1" dirty="0">
                <a:latin typeface="Calibri" pitchFamily="34" charset="0"/>
              </a:rPr>
              <a:t>forms of their divine world. (</a:t>
            </a:r>
            <a:r>
              <a:rPr lang="en-US" b="1" i="1" dirty="0">
                <a:latin typeface="Calibri" pitchFamily="34" charset="0"/>
              </a:rPr>
              <a:t>Birth</a:t>
            </a:r>
            <a:r>
              <a:rPr lang="en-US" b="1" dirty="0">
                <a:latin typeface="Calibri" pitchFamily="34" charset="0"/>
              </a:rPr>
              <a:t>, 1)</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35990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smtClean="0"/>
              <a:t>detail</a:t>
            </a:r>
          </a:p>
        </p:txBody>
      </p:sp>
      <p:sp>
        <p:nvSpPr>
          <p:cNvPr id="13315" name="Rectangle 2"/>
          <p:cNvSpPr>
            <a:spLocks noChangeArrowheads="1"/>
          </p:cNvSpPr>
          <p:nvPr/>
        </p:nvSpPr>
        <p:spPr bwMode="auto">
          <a:xfrm>
            <a:off x="0" y="0"/>
            <a:ext cx="91440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endParaRPr lang="en-US">
              <a:latin typeface="Calibri" pitchFamily="34" charset="0"/>
            </a:endParaRPr>
          </a:p>
        </p:txBody>
      </p:sp>
      <p:pic>
        <p:nvPicPr>
          <p:cNvPr id="13316" name="Picture 9" descr="amphora_big.jp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5823" t="31015" r="15823" b="26585"/>
          <a:stretch>
            <a:fillRect/>
          </a:stretch>
        </p:blipFill>
        <p:spPr bwMode="auto">
          <a:xfrm>
            <a:off x="1905000" y="1524000"/>
            <a:ext cx="5057775" cy="44862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3317" name="Rectangle 3"/>
          <p:cNvSpPr>
            <a:spLocks noChangeArrowheads="1"/>
          </p:cNvSpPr>
          <p:nvPr/>
        </p:nvSpPr>
        <p:spPr bwMode="auto">
          <a:xfrm>
            <a:off x="0" y="4943475"/>
            <a:ext cx="217488" cy="5381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r>
              <a:rPr lang="en-US" sz="1100" b="1" i="1" baseline="30000">
                <a:solidFill>
                  <a:srgbClr val="000000"/>
                </a:solidFill>
                <a:ea typeface="Calibri" pitchFamily="34" charset="0"/>
                <a:cs typeface="Arial" charset="0"/>
                <a:hlinkClick r:id="" action="ppaction://noaction"/>
              </a:rPr>
              <a:t>[</a:t>
            </a:r>
            <a:r>
              <a:rPr lang="en-US">
                <a:ea typeface="Calibri" pitchFamily="34" charset="0"/>
                <a:cs typeface="Arial" charset="0"/>
              </a:rPr>
              <a:t/>
            </a:r>
            <a:br>
              <a:rPr lang="en-US">
                <a:ea typeface="Calibri" pitchFamily="34" charset="0"/>
                <a:cs typeface="Arial" charset="0"/>
              </a:rPr>
            </a:br>
            <a:endParaRPr lang="en-US">
              <a:ea typeface="Calibri" pitchFamily="34" charset="0"/>
              <a:cs typeface="Arial" charset="0"/>
            </a:endParaRPr>
          </a:p>
        </p:txBody>
      </p:sp>
      <p:sp>
        <p:nvSpPr>
          <p:cNvPr id="13318" name="Rectangle 5"/>
          <p:cNvSpPr>
            <a:spLocks noChangeArrowheads="1"/>
          </p:cNvSpPr>
          <p:nvPr/>
        </p:nvSpPr>
        <p:spPr bwMode="auto">
          <a:xfrm>
            <a:off x="0" y="5407025"/>
            <a:ext cx="207963" cy="2460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r>
              <a:rPr lang="en-US" sz="1000" baseline="30000">
                <a:ea typeface="Calibri" pitchFamily="34" charset="0"/>
                <a:cs typeface="Times New Roman" pitchFamily="18" charset="0"/>
                <a:hlinkClick r:id="" action="ppaction://noaction"/>
              </a:rPr>
              <a:t>[</a:t>
            </a:r>
            <a:endParaRPr lang="en-US">
              <a:ea typeface="Calibri" pitchFamily="34" charset="0"/>
              <a:cs typeface="Times New Roman" pitchFamily="18"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549126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Musical references</a:t>
            </a:r>
            <a:endParaRPr lang="en-US" dirty="0"/>
          </a:p>
        </p:txBody>
      </p:sp>
      <p:sp>
        <p:nvSpPr>
          <p:cNvPr id="3" name="Content Placeholder 2"/>
          <p:cNvSpPr>
            <a:spLocks noGrp="1"/>
          </p:cNvSpPr>
          <p:nvPr>
            <p:ph idx="1"/>
          </p:nvPr>
        </p:nvSpPr>
        <p:spPr/>
        <p:txBody>
          <a:bodyPr/>
          <a:lstStyle/>
          <a:p>
            <a:r>
              <a:rPr lang="en-US" dirty="0" smtClean="0"/>
              <a:t>Die Meistersinger von Nurnberg</a:t>
            </a:r>
          </a:p>
          <a:p>
            <a:r>
              <a:rPr lang="en-US" dirty="0" smtClean="0"/>
              <a:t>Beethoven, </a:t>
            </a:r>
            <a:r>
              <a:rPr lang="en-US" dirty="0" err="1" smtClean="0"/>
              <a:t>IXth</a:t>
            </a:r>
            <a:r>
              <a:rPr lang="en-US" dirty="0" smtClean="0"/>
              <a:t> symphony, last movement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69515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Temple of Apollo </a:t>
            </a:r>
            <a:r>
              <a:rPr lang="en-US" dirty="0" err="1"/>
              <a:t>Epikourous</a:t>
            </a:r>
            <a:r>
              <a:rPr lang="en-US" dirty="0"/>
              <a:t>, </a:t>
            </a:r>
            <a:r>
              <a:rPr lang="en-US" dirty="0" err="1"/>
              <a:t>Bassae</a:t>
            </a:r>
            <a:r>
              <a:rPr lang="en-US" dirty="0"/>
              <a:t>, Arcadia (</a:t>
            </a:r>
            <a:r>
              <a:rPr lang="en-US" dirty="0" err="1"/>
              <a:t>Iktinos</a:t>
            </a:r>
            <a:r>
              <a:rPr lang="en-US" dirty="0"/>
              <a:t>, architect); 5</a:t>
            </a:r>
            <a:r>
              <a:rPr lang="en-US" baseline="30000" dirty="0"/>
              <a:t>th</a:t>
            </a:r>
            <a:r>
              <a:rPr lang="en-US" dirty="0"/>
              <a:t> C.</a:t>
            </a:r>
          </a:p>
        </p:txBody>
      </p:sp>
      <p:pic>
        <p:nvPicPr>
          <p:cNvPr id="23555" name="Picture 4"/>
          <p:cNvPicPr>
            <a:picLocks noChangeAspect="1" noChangeArrowheads="1"/>
          </p:cNvPicPr>
          <p:nvPr/>
        </p:nvPicPr>
        <p:blipFill>
          <a:blip r:embed="rId3">
            <a:lum contrast="10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43000" y="1600200"/>
            <a:ext cx="6686550" cy="4114800"/>
          </a:xfrm>
          <a:prstGeom prst="rect">
            <a:avLst/>
          </a:prstGeom>
          <a:gradFill rotWithShape="1">
            <a:gsLst>
              <a:gs pos="0">
                <a:srgbClr val="FDE9D9">
                  <a:alpha val="85999"/>
                </a:srgbClr>
              </a:gs>
              <a:gs pos="100000">
                <a:srgbClr val="756C64"/>
              </a:gs>
            </a:gsLst>
            <a:lin ang="5400000" scaled="1"/>
          </a:gra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3556" name="Rectangle 3"/>
          <p:cNvSpPr>
            <a:spLocks noChangeArrowheads="1"/>
          </p:cNvSpPr>
          <p:nvPr/>
        </p:nvSpPr>
        <p:spPr bwMode="auto">
          <a:xfrm>
            <a:off x="0" y="0"/>
            <a:ext cx="91440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endParaRPr lang="en-US">
              <a:latin typeface="Calibri" pitchFamily="34" charset="0"/>
            </a:endParaRPr>
          </a:p>
        </p:txBody>
      </p:sp>
      <p:sp>
        <p:nvSpPr>
          <p:cNvPr id="23557" name="Rectangle 4"/>
          <p:cNvSpPr>
            <a:spLocks noChangeArrowheads="1"/>
          </p:cNvSpPr>
          <p:nvPr/>
        </p:nvSpPr>
        <p:spPr bwMode="auto">
          <a:xfrm>
            <a:off x="0" y="2473896"/>
            <a:ext cx="1433406" cy="53860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r>
              <a:rPr lang="en-US" sz="1100" b="1" dirty="0">
                <a:ea typeface="Calibri" pitchFamily="34" charset="0"/>
                <a:cs typeface="Arial" charset="0"/>
              </a:rPr>
              <a:t> view from Southeast</a:t>
            </a:r>
            <a:endParaRPr lang="en-US" sz="900" b="1" dirty="0">
              <a:ea typeface="Calibri" pitchFamily="34" charset="0"/>
              <a:cs typeface="Arial" charset="0"/>
            </a:endParaRPr>
          </a:p>
          <a:p>
            <a:pPr eaLnBrk="0" hangingPunct="0"/>
            <a:endParaRPr lang="en-US" dirty="0">
              <a:ea typeface="Calibri" pitchFamily="34" charset="0"/>
              <a:cs typeface="Arial" charset="0"/>
            </a:endParaRPr>
          </a:p>
        </p:txBody>
      </p:sp>
      <p:sp>
        <p:nvSpPr>
          <p:cNvPr id="7" name="TextBox 6"/>
          <p:cNvSpPr txBox="1"/>
          <p:nvPr/>
        </p:nvSpPr>
        <p:spPr>
          <a:xfrm>
            <a:off x="914400" y="5934670"/>
            <a:ext cx="7239000" cy="923330"/>
          </a:xfrm>
          <a:prstGeom prst="rect">
            <a:avLst/>
          </a:prstGeom>
          <a:noFill/>
        </p:spPr>
        <p:txBody>
          <a:bodyPr wrap="square" rtlCol="0">
            <a:spAutoFit/>
          </a:bodyPr>
          <a:lstStyle/>
          <a:p>
            <a:r>
              <a:rPr lang="en-US" b="1" dirty="0" smtClean="0"/>
              <a:t>First of all we see the glorious Olympian figures of the gods, standing on the gables of this structure.  Their deeds, pictured in </a:t>
            </a:r>
            <a:r>
              <a:rPr lang="en-US" b="1" dirty="0" err="1" smtClean="0"/>
              <a:t>briliiant</a:t>
            </a:r>
            <a:r>
              <a:rPr lang="en-US" b="1" dirty="0" smtClean="0"/>
              <a:t> reliefs, adorn its friezes.  -- </a:t>
            </a:r>
            <a:r>
              <a:rPr lang="en-US" b="1" i="1" dirty="0" smtClean="0"/>
              <a:t>Birth, 3</a:t>
            </a:r>
            <a:endParaRPr lang="en-US"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49516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4578" name="Picture 1" descr="http://i79.photobucket.com/albums/j152/znznzn_photos/Greciaarquitectura/19BassaeTempleApollo05_jpg.jpg"/>
          <p:cNvPicPr>
            <a:picLocks noChangeAspect="1" noChangeArrowheads="1"/>
          </p:cNvPicPr>
          <p:nvPr/>
        </p:nvPicPr>
        <p:blipFill>
          <a:blip r:embed="rId3" r:link="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09800" y="1905000"/>
            <a:ext cx="5588000" cy="38401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4579" name="TextBox 2"/>
          <p:cNvSpPr txBox="1">
            <a:spLocks noChangeArrowheads="1"/>
          </p:cNvSpPr>
          <p:nvPr/>
        </p:nvSpPr>
        <p:spPr bwMode="auto">
          <a:xfrm>
            <a:off x="2286000" y="838200"/>
            <a:ext cx="1755775"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Calibri" pitchFamily="34" charset="0"/>
              </a:rPr>
              <a:t>View from South</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409476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8"/>
            <a:ext cx="8229600" cy="487362"/>
          </a:xfrm>
        </p:spPr>
        <p:txBody>
          <a:bodyPr>
            <a:normAutofit fontScale="90000"/>
          </a:bodyPr>
          <a:lstStyle/>
          <a:p>
            <a:pPr eaLnBrk="1" hangingPunct="1"/>
            <a:r>
              <a:rPr lang="en-US" dirty="0" err="1" smtClean="0"/>
              <a:t>parthenon</a:t>
            </a:r>
            <a:endParaRPr lang="en-US" dirty="0" smtClean="0"/>
          </a:p>
        </p:txBody>
      </p:sp>
      <p:pic>
        <p:nvPicPr>
          <p:cNvPr id="7171" name="Content Placeholder 4" descr="Parthenon_NW_from_NW_rec.jpg"/>
          <p:cNvPicPr>
            <a:picLocks noGrp="1" noChangeAspect="1"/>
          </p:cNvPicPr>
          <p:nvPr>
            <p:ph idx="1"/>
          </p:nvPr>
        </p:nvPicPr>
        <p:blipFill>
          <a:blip r:embed="rId4" cstate="print"/>
          <a:srcRect/>
          <a:stretch>
            <a:fillRect/>
          </a:stretch>
        </p:blipFill>
        <p:spPr>
          <a:xfrm>
            <a:off x="1295400" y="914400"/>
            <a:ext cx="6207125" cy="4525963"/>
          </a:xfrm>
        </p:spPr>
      </p:pic>
      <p:sp>
        <p:nvSpPr>
          <p:cNvPr id="6" name="Slide Number Placeholder 5"/>
          <p:cNvSpPr>
            <a:spLocks noGrp="1"/>
          </p:cNvSpPr>
          <p:nvPr>
            <p:ph type="sldNum" sz="quarter" idx="12"/>
          </p:nvPr>
        </p:nvSpPr>
        <p:spPr/>
        <p:txBody>
          <a:bodyPr/>
          <a:lstStyle/>
          <a:p>
            <a:pPr>
              <a:defRPr/>
            </a:pPr>
            <a:fld id="{53F5EC1F-452F-49A2-820C-FEEFF5BA408E}" type="slidenum">
              <a:rPr lang="en-US"/>
              <a:pPr>
                <a:defRPr/>
              </a:pPr>
              <a:t>9</a:t>
            </a:fld>
            <a:endParaRPr lang="en-US"/>
          </a:p>
        </p:txBody>
      </p:sp>
      <p:sp>
        <p:nvSpPr>
          <p:cNvPr id="2" name="TextBox 1"/>
          <p:cNvSpPr txBox="1"/>
          <p:nvPr/>
        </p:nvSpPr>
        <p:spPr>
          <a:xfrm>
            <a:off x="1066800" y="5791200"/>
            <a:ext cx="7086600" cy="923330"/>
          </a:xfrm>
          <a:prstGeom prst="rect">
            <a:avLst/>
          </a:prstGeom>
          <a:noFill/>
        </p:spPr>
        <p:txBody>
          <a:bodyPr wrap="square" rtlCol="0">
            <a:spAutoFit/>
          </a:bodyPr>
          <a:lstStyle/>
          <a:p>
            <a:r>
              <a:rPr lang="en-US" b="1" dirty="0" smtClean="0"/>
              <a:t>First of all we see the glorious Olympian figures of the gods, standing on the gables of this structure.  Their deeds, pictured in </a:t>
            </a:r>
            <a:r>
              <a:rPr lang="en-US" b="1" dirty="0" err="1" smtClean="0"/>
              <a:t>briliiant</a:t>
            </a:r>
            <a:r>
              <a:rPr lang="en-US" b="1" dirty="0" smtClean="0"/>
              <a:t> reliefs, adorn its friezes.  -- </a:t>
            </a:r>
            <a:r>
              <a:rPr lang="en-US" b="1" i="1" dirty="0" smtClean="0"/>
              <a:t>Birth, 3</a:t>
            </a:r>
            <a:endParaRPr lang="en-US"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32514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TotalTime>
  <Words>1011</Words>
  <Application>Microsoft Macintosh PowerPoint</Application>
  <PresentationFormat>On-screen Show (4:3)</PresentationFormat>
  <Paragraphs>101</Paragraphs>
  <Slides>31</Slides>
  <Notes>18</Notes>
  <HiddenSlides>0</HiddenSlides>
  <MMClips>0</MMClips>
  <ScaleCrop>false</ScaleCrop>
  <HeadingPairs>
    <vt:vector size="4" baseType="variant">
      <vt:variant>
        <vt:lpstr>Design Template</vt:lpstr>
      </vt:variant>
      <vt:variant>
        <vt:i4>1</vt:i4>
      </vt:variant>
      <vt:variant>
        <vt:lpstr>Slide Titles</vt:lpstr>
      </vt:variant>
      <vt:variant>
        <vt:i4>31</vt:i4>
      </vt:variant>
    </vt:vector>
  </HeadingPairs>
  <TitlesOfParts>
    <vt:vector size="32" baseType="lpstr">
      <vt:lpstr>Office Theme</vt:lpstr>
      <vt:lpstr>The Birth of Tragedy from the Spirit of Music</vt:lpstr>
      <vt:lpstr>Slide 2</vt:lpstr>
      <vt:lpstr>Slide 3</vt:lpstr>
      <vt:lpstr>Apollo entertaining Dionysos – Lysipiddes painter, c 530BC </vt:lpstr>
      <vt:lpstr>detail</vt:lpstr>
      <vt:lpstr>Musical references</vt:lpstr>
      <vt:lpstr>Temple of Apollo Epikourous, Bassae, Arcadia (Iktinos, architect); 5th C.</vt:lpstr>
      <vt:lpstr>Slide 8</vt:lpstr>
      <vt:lpstr>parthenon</vt:lpstr>
      <vt:lpstr>Slide 10</vt:lpstr>
      <vt:lpstr> </vt:lpstr>
      <vt:lpstr>Slide 12</vt:lpstr>
      <vt:lpstr>What it looked like</vt:lpstr>
      <vt:lpstr>Slide 14</vt:lpstr>
      <vt:lpstr>Slide 15</vt:lpstr>
      <vt:lpstr>“Elgin” marbles from Parthenon</vt:lpstr>
      <vt:lpstr>Raphael, Transfiguration</vt:lpstr>
      <vt:lpstr>Slide 18</vt:lpstr>
      <vt:lpstr>Archilochus: Birth, 5, 6</vt:lpstr>
      <vt:lpstr>Overlooking - Ubersehen</vt:lpstr>
      <vt:lpstr>Slide 21</vt:lpstr>
      <vt:lpstr>Slide 22</vt:lpstr>
      <vt:lpstr>Temple of Apollo and theater at Delphi: Ubersehen - Overlooking „Die Griechen sagten, der Hexameter sei in Delphi erfunden“ (GS 84)</vt:lpstr>
      <vt:lpstr>Slide 24</vt:lpstr>
      <vt:lpstr> </vt:lpstr>
      <vt:lpstr>Slide 26</vt:lpstr>
      <vt:lpstr>Slide 27</vt:lpstr>
      <vt:lpstr>Slide 28</vt:lpstr>
      <vt:lpstr> </vt:lpstr>
      <vt:lpstr>Slide 30</vt:lpstr>
      <vt:lpstr>Apoxyomenos (“the scraper”) (found near Croatia)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Birth of Tragedy from the Spirit of Music</dc:title>
  <dc:creator>Tracy Strong</dc:creator>
  <cp:lastModifiedBy>Tracy Strong</cp:lastModifiedBy>
  <cp:revision>21</cp:revision>
  <dcterms:created xsi:type="dcterms:W3CDTF">2013-04-13T17:36:32Z</dcterms:created>
  <dcterms:modified xsi:type="dcterms:W3CDTF">2013-04-13T17:40:25Z</dcterms:modified>
</cp:coreProperties>
</file>