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6"/>
  </p:notesMasterIdLst>
  <p:sldIdLst>
    <p:sldId id="256" r:id="rId2"/>
    <p:sldId id="267" r:id="rId3"/>
    <p:sldId id="257" r:id="rId4"/>
    <p:sldId id="258" r:id="rId5"/>
    <p:sldId id="259" r:id="rId6"/>
    <p:sldId id="260" r:id="rId7"/>
    <p:sldId id="261" r:id="rId8"/>
    <p:sldId id="262" r:id="rId9"/>
    <p:sldId id="263" r:id="rId10"/>
    <p:sldId id="264" r:id="rId11"/>
    <p:sldId id="266" r:id="rId12"/>
    <p:sldId id="268" r:id="rId13"/>
    <p:sldId id="269"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19" autoAdjust="0"/>
    <p:restoredTop sz="94626" autoAdjust="0"/>
  </p:normalViewPr>
  <p:slideViewPr>
    <p:cSldViewPr>
      <p:cViewPr varScale="1">
        <p:scale>
          <a:sx n="121" d="100"/>
          <a:sy n="121" d="100"/>
        </p:scale>
        <p:origin x="-52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353BBD-120A-41AD-9D01-5FCF0DEC3BA8}" type="datetimeFigureOut">
              <a:rPr lang="en-US" smtClean="0"/>
              <a:pPr/>
              <a:t>5/26/14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B0DF23-D686-4C30-8604-F97A81294C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0DF23-D686-4C30-8604-F97A81294CC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0E089A-D8BF-4B31-99F3-18927F7EDA0C}"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E089A-D8BF-4B31-99F3-18927F7EDA0C}"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E089A-D8BF-4B31-99F3-18927F7EDA0C}"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E089A-D8BF-4B31-99F3-18927F7EDA0C}"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0E089A-D8BF-4B31-99F3-18927F7EDA0C}" type="datetimeFigureOut">
              <a:rPr lang="en-US" smtClean="0"/>
              <a:pPr/>
              <a:t>5/26/14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0E089A-D8BF-4B31-99F3-18927F7EDA0C}"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0E089A-D8BF-4B31-99F3-18927F7EDA0C}" type="datetimeFigureOut">
              <a:rPr lang="en-US" smtClean="0"/>
              <a:pPr/>
              <a:t>5/26/14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0E089A-D8BF-4B31-99F3-18927F7EDA0C}" type="datetimeFigureOut">
              <a:rPr lang="en-US" smtClean="0"/>
              <a:pPr/>
              <a:t>5/26/14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E089A-D8BF-4B31-99F3-18927F7EDA0C}" type="datetimeFigureOut">
              <a:rPr lang="en-US" smtClean="0"/>
              <a:pPr/>
              <a:t>5/26/14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E089A-D8BF-4B31-99F3-18927F7EDA0C}"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E089A-D8BF-4B31-99F3-18927F7EDA0C}" type="datetimeFigureOut">
              <a:rPr lang="en-US" smtClean="0"/>
              <a:pPr/>
              <a:t>5/26/14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DB9775-926D-4CC2-A769-4C89050E4D9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E089A-D8BF-4B31-99F3-18927F7EDA0C}" type="datetimeFigureOut">
              <a:rPr lang="en-US" smtClean="0"/>
              <a:pPr/>
              <a:t>5/26/14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B9775-926D-4CC2-A769-4C89050E4D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HENRY DAVID THOREAU</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1817-1862</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t>How is character formed</a:t>
            </a:r>
            <a:endParaRPr lang="en-US" sz="2800" b="1" dirty="0"/>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r>
              <a:rPr lang="en-US" dirty="0"/>
              <a:t>It was a singular experience that long acquaintance which I cultivated with beans, what with planting, and hoeing, and harvesting, and threshing, and picking over and selling them—the last was the hardest of all—I might add eating, for I did taste. I was determined to know beans. When they were growing, I used to hoe from five o'clock in the morning till noon, and commonly spent the rest of the day about other affairs. Consider the intimate and curious acquaintance one makes with various kinds of weeds—it will bear some iteration in the account, for there was no little iteration in the labor—disturbing their delicate organizations so ruthlessly, and making such invidious distinctions with his hoe, </a:t>
            </a:r>
            <a:r>
              <a:rPr lang="en-US" dirty="0" err="1"/>
              <a:t>levelling</a:t>
            </a:r>
            <a:r>
              <a:rPr lang="en-US" dirty="0"/>
              <a:t> whole ranks of one species, and sedulously cultivating another. </a:t>
            </a:r>
            <a:r>
              <a:rPr lang="en-US" dirty="0" smtClean="0"/>
              <a:t>(Walden: The </a:t>
            </a:r>
            <a:r>
              <a:rPr lang="en-US" dirty="0" err="1" smtClean="0"/>
              <a:t>Beanfield</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Disobedience, 1849</a:t>
            </a:r>
            <a:endParaRPr lang="en-US" dirty="0"/>
          </a:p>
        </p:txBody>
      </p:sp>
      <p:sp>
        <p:nvSpPr>
          <p:cNvPr id="3" name="Content Placeholder 2"/>
          <p:cNvSpPr>
            <a:spLocks noGrp="1"/>
          </p:cNvSpPr>
          <p:nvPr>
            <p:ph idx="1"/>
          </p:nvPr>
        </p:nvSpPr>
        <p:spPr/>
        <p:txBody>
          <a:bodyPr/>
          <a:lstStyle/>
          <a:p>
            <a:r>
              <a:rPr lang="en-US" b="1" dirty="0" smtClean="0"/>
              <a:t>Events: 1847, July; accosted by Sam Staples,  tax collector and jailer for taxes not paid for 6 years.</a:t>
            </a:r>
          </a:p>
          <a:p>
            <a:r>
              <a:rPr lang="en-US" b="1" dirty="0" smtClean="0"/>
              <a:t>Tolstoy and </a:t>
            </a:r>
            <a:r>
              <a:rPr lang="en-US" b="1" dirty="0" err="1" smtClean="0"/>
              <a:t>Ghandi</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CD deal with?</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1/ That government is best that governs not at all</a:t>
            </a:r>
          </a:p>
          <a:p>
            <a:r>
              <a:rPr lang="en-US" b="1" dirty="0" smtClean="0"/>
              <a:t>2/ better government</a:t>
            </a:r>
          </a:p>
          <a:p>
            <a:r>
              <a:rPr lang="en-US" b="1" dirty="0" smtClean="0"/>
              <a:t>3/ allegiance</a:t>
            </a:r>
          </a:p>
          <a:p>
            <a:r>
              <a:rPr lang="en-US" b="1" dirty="0" smtClean="0"/>
              <a:t>4/ serving government</a:t>
            </a:r>
          </a:p>
          <a:p>
            <a:r>
              <a:rPr lang="en-US" b="1" dirty="0" smtClean="0"/>
              <a:t>5/ disgrace</a:t>
            </a:r>
          </a:p>
          <a:p>
            <a:r>
              <a:rPr lang="en-US" b="1" dirty="0" smtClean="0"/>
              <a:t>6/ thought and action</a:t>
            </a:r>
          </a:p>
          <a:p>
            <a:r>
              <a:rPr lang="en-US" b="1" dirty="0" smtClean="0"/>
              <a:t>7/ what if my government is evil</a:t>
            </a:r>
          </a:p>
          <a:p>
            <a:r>
              <a:rPr lang="en-US" b="1" dirty="0" smtClean="0"/>
              <a:t>8/ jail</a:t>
            </a: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CD accomplish?</a:t>
            </a:r>
            <a:endParaRPr lang="en-US" dirty="0"/>
          </a:p>
        </p:txBody>
      </p:sp>
      <p:sp>
        <p:nvSpPr>
          <p:cNvPr id="3" name="Content Placeholder 2"/>
          <p:cNvSpPr>
            <a:spLocks noGrp="1"/>
          </p:cNvSpPr>
          <p:nvPr>
            <p:ph idx="1"/>
          </p:nvPr>
        </p:nvSpPr>
        <p:spPr/>
        <p:txBody>
          <a:bodyPr/>
          <a:lstStyle/>
          <a:p>
            <a:r>
              <a:rPr lang="en-US" b="1" dirty="0" smtClean="0"/>
              <a:t>1/ forces the state into recognition</a:t>
            </a:r>
          </a:p>
          <a:p>
            <a:r>
              <a:rPr lang="en-US" b="1" dirty="0" smtClean="0"/>
              <a:t>2/ appeal to the people</a:t>
            </a:r>
          </a:p>
          <a:p>
            <a:r>
              <a:rPr lang="en-US" b="1" dirty="0" smtClean="0"/>
              <a:t>3/ who is an agent of the government</a:t>
            </a:r>
          </a:p>
          <a:p>
            <a:endParaRPr lang="en-US" b="1" dirty="0" smtClean="0"/>
          </a:p>
          <a:p>
            <a:r>
              <a:rPr lang="en-US" b="1" dirty="0" smtClean="0"/>
              <a:t>But what about the list he cannot find?</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r>
              <a:rPr lang="en-US" sz="2800" dirty="0" smtClean="0"/>
              <a:t>Individualities</a:t>
            </a:r>
            <a:endParaRPr lang="en-US" sz="2800" dirty="0"/>
          </a:p>
        </p:txBody>
      </p:sp>
      <p:sp>
        <p:nvSpPr>
          <p:cNvPr id="3" name="Content Placeholder 2"/>
          <p:cNvSpPr>
            <a:spLocks noGrp="1"/>
          </p:cNvSpPr>
          <p:nvPr>
            <p:ph idx="1"/>
          </p:nvPr>
        </p:nvSpPr>
        <p:spPr>
          <a:xfrm>
            <a:off x="457200" y="533400"/>
            <a:ext cx="8229600" cy="6172200"/>
          </a:xfrm>
        </p:spPr>
        <p:txBody>
          <a:bodyPr>
            <a:normAutofit fontScale="47500" lnSpcReduction="20000"/>
          </a:bodyPr>
          <a:lstStyle/>
          <a:p>
            <a:pPr lvl="0"/>
            <a:r>
              <a:rPr lang="en-US" b="1" dirty="0"/>
              <a:t>The central concern in CD is to limit government so as to allow the individual to flourish</a:t>
            </a:r>
          </a:p>
          <a:p>
            <a:pPr lvl="1"/>
            <a:r>
              <a:rPr lang="en-US" sz="3200" b="1" i="1" dirty="0"/>
              <a:t>People should not </a:t>
            </a:r>
            <a:r>
              <a:rPr lang="en-US" sz="3200" b="1" i="1" dirty="0" smtClean="0"/>
              <a:t>be </a:t>
            </a:r>
            <a:r>
              <a:rPr lang="en-US" sz="3200" b="1" i="1" dirty="0"/>
              <a:t>seen as objects in need of repair</a:t>
            </a:r>
          </a:p>
          <a:p>
            <a:pPr lvl="1"/>
            <a:r>
              <a:rPr lang="en-US" sz="3200" b="1" i="1" dirty="0"/>
              <a:t>If engaged in seriously wrong action (slavery): should be disobeyed</a:t>
            </a:r>
          </a:p>
          <a:p>
            <a:pPr lvl="1"/>
            <a:r>
              <a:rPr lang="en-US" sz="3200" b="1" i="1" dirty="0"/>
              <a:t>Point: to defend the individual against any agency that is clearly distinct from the individual </a:t>
            </a:r>
          </a:p>
          <a:p>
            <a:pPr lvl="1"/>
            <a:r>
              <a:rPr lang="en-US" sz="3200" b="1" i="1" dirty="0"/>
              <a:t>and from a kind of social conformism</a:t>
            </a:r>
          </a:p>
          <a:p>
            <a:pPr lvl="0"/>
            <a:r>
              <a:rPr lang="en-US" b="1" dirty="0"/>
              <a:t>What is this individuality he wishes to promote (</a:t>
            </a:r>
            <a:r>
              <a:rPr lang="en-US" b="1" i="1" u="sng"/>
              <a:t>not</a:t>
            </a:r>
            <a:r>
              <a:rPr lang="en-US" b="1"/>
              <a:t> </a:t>
            </a:r>
            <a:r>
              <a:rPr lang="en-US" b="1" smtClean="0"/>
              <a:t>individua</a:t>
            </a:r>
            <a:r>
              <a:rPr lang="en-US" b="1" u="sng" smtClean="0"/>
              <a:t>lism</a:t>
            </a:r>
            <a:r>
              <a:rPr lang="en-US" b="1" smtClean="0"/>
              <a:t>)</a:t>
            </a:r>
            <a:endParaRPr lang="en-US" b="1" dirty="0"/>
          </a:p>
          <a:p>
            <a:pPr lvl="1"/>
            <a:r>
              <a:rPr lang="en-US" sz="3200" b="1" i="1" dirty="0"/>
              <a:t>Negative individuality</a:t>
            </a:r>
          </a:p>
          <a:p>
            <a:pPr lvl="2"/>
            <a:r>
              <a:rPr lang="en-US" sz="3200" b="1" dirty="0"/>
              <a:t>To keep people from lending themselves to wrongdoing, to atrocity</a:t>
            </a:r>
          </a:p>
          <a:p>
            <a:pPr lvl="2"/>
            <a:r>
              <a:rPr lang="en-US" sz="3200" b="1" dirty="0"/>
              <a:t>Disobey: not just by washing ones hands (as he says)but by taking a stand to encourage others to do the same.  (No church tax, no poll tax, help to runaway slaves, John Brown </a:t>
            </a:r>
            <a:r>
              <a:rPr lang="en-US" sz="3200" b="1" dirty="0" smtClean="0"/>
              <a:t>support)</a:t>
            </a:r>
            <a:endParaRPr lang="en-US" sz="3200" b="1" dirty="0"/>
          </a:p>
          <a:p>
            <a:pPr lvl="3"/>
            <a:r>
              <a:rPr lang="en-US" sz="3200" b="1" dirty="0"/>
              <a:t>Point is not to help others but to help oneself (I came into this world not chiefly to make this a good place to live, but to live in it, be it good or bad)</a:t>
            </a:r>
          </a:p>
          <a:p>
            <a:pPr lvl="3"/>
            <a:r>
              <a:rPr lang="en-US" sz="3200" b="1" dirty="0"/>
              <a:t>AND not to exploit others </a:t>
            </a:r>
            <a:r>
              <a:rPr lang="en-US" sz="3200" b="1" dirty="0" smtClean="0"/>
              <a:t>(“I </a:t>
            </a:r>
            <a:r>
              <a:rPr lang="en-US" sz="3200" b="1" dirty="0"/>
              <a:t>must see first, </a:t>
            </a:r>
            <a:r>
              <a:rPr lang="en-US" sz="3200" b="1" dirty="0" smtClean="0"/>
              <a:t>at </a:t>
            </a:r>
            <a:r>
              <a:rPr lang="en-US" sz="3200" b="1" dirty="0"/>
              <a:t>least, that I do not </a:t>
            </a:r>
            <a:r>
              <a:rPr lang="en-US" sz="3200" b="1" dirty="0" smtClean="0"/>
              <a:t>pursue [my pursuits] </a:t>
            </a:r>
            <a:r>
              <a:rPr lang="en-US" sz="3200" b="1" dirty="0"/>
              <a:t>by sitting upon an other man’s shoulders.  I must get off him first”) </a:t>
            </a:r>
          </a:p>
          <a:p>
            <a:pPr lvl="1"/>
            <a:r>
              <a:rPr lang="en-US" sz="3200" b="1" i="1" dirty="0"/>
              <a:t>Positive individuality</a:t>
            </a:r>
          </a:p>
          <a:p>
            <a:pPr lvl="2"/>
            <a:r>
              <a:rPr lang="en-US" sz="3200" b="1" dirty="0"/>
              <a:t>In Walden he calls this “living deliberately </a:t>
            </a:r>
            <a:r>
              <a:rPr lang="en-US" sz="3200" b="1" dirty="0" smtClean="0"/>
              <a:t>“(</a:t>
            </a:r>
            <a:r>
              <a:rPr lang="en-US" sz="3200" b="1" dirty="0"/>
              <a:t>echoes of Socrates here) .  TO be or become oneself.  To take responsibility for oneself, the way an architect takes responsibility for a building</a:t>
            </a:r>
          </a:p>
          <a:p>
            <a:pPr lvl="3"/>
            <a:r>
              <a:rPr lang="en-US" sz="3200" b="1" dirty="0"/>
              <a:t>To have the courage not to hide from oneself (to get out of the closet as ones says nowadays)</a:t>
            </a:r>
          </a:p>
          <a:p>
            <a:pPr lvl="4"/>
            <a:r>
              <a:rPr lang="en-US" sz="3200" b="1" dirty="0"/>
              <a:t>This was the point of going to live at Walden Pond: the self as a </a:t>
            </a:r>
            <a:r>
              <a:rPr lang="en-US" sz="3200" b="1" dirty="0" smtClean="0"/>
              <a:t>project (</a:t>
            </a:r>
            <a:r>
              <a:rPr lang="en-US" sz="3200" b="1" dirty="0" err="1" smtClean="0"/>
              <a:t>cf</a:t>
            </a:r>
            <a:r>
              <a:rPr lang="en-US" sz="3200" b="1" dirty="0" smtClean="0"/>
              <a:t> Mill)</a:t>
            </a:r>
            <a:endParaRPr lang="en-US" sz="3200" b="1" dirty="0"/>
          </a:p>
          <a:p>
            <a:pPr lvl="1"/>
            <a:r>
              <a:rPr lang="en-US" sz="3200" b="1" i="1" dirty="0"/>
              <a:t>Impersonal individuality</a:t>
            </a:r>
          </a:p>
          <a:p>
            <a:pPr lvl="2"/>
            <a:r>
              <a:rPr lang="en-US" sz="3200" b="1" dirty="0"/>
              <a:t>Beyond the self as project: a kind of poetical relation to reality (this is more in Walden)</a:t>
            </a:r>
          </a:p>
          <a:p>
            <a:pPr lvl="3"/>
            <a:r>
              <a:rPr lang="en-US" sz="3200" b="1" dirty="0"/>
              <a:t>To see every person as beautiful (even when they conventionally are not)</a:t>
            </a:r>
          </a:p>
          <a:p>
            <a:pPr lvl="3"/>
            <a:r>
              <a:rPr lang="en-US" sz="3200" b="1" dirty="0"/>
              <a:t>To see each person as human</a:t>
            </a:r>
          </a:p>
          <a:p>
            <a:pPr lvl="3"/>
            <a:r>
              <a:rPr lang="en-US" sz="3200" b="1" dirty="0"/>
              <a:t>To see life as a kind of serious playfulness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lumMod val="75000"/>
            <a:lumOff val="25000"/>
          </a:schemeClr>
        </a:solidFill>
        <a:effectLst/>
      </p:bgPr>
    </p:bg>
    <p:spTree>
      <p:nvGrpSpPr>
        <p:cNvPr id="1" name=""/>
        <p:cNvGrpSpPr/>
        <p:nvPr/>
      </p:nvGrpSpPr>
      <p:grpSpPr>
        <a:xfrm>
          <a:off x="0" y="0"/>
          <a:ext cx="0" cy="0"/>
          <a:chOff x="0" y="0"/>
          <a:chExt cx="0" cy="0"/>
        </a:xfrm>
      </p:grpSpPr>
      <p:pic>
        <p:nvPicPr>
          <p:cNvPr id="21506" name="Picture 2" descr="File:Henry David Thoreau.jpg"/>
          <p:cNvPicPr>
            <a:picLocks noChangeAspect="1" noChangeArrowheads="1"/>
          </p:cNvPicPr>
          <p:nvPr/>
        </p:nvPicPr>
        <p:blipFill>
          <a:blip r:embed="rId3" cstate="print"/>
          <a:srcRect/>
          <a:stretch>
            <a:fillRect/>
          </a:stretch>
        </p:blipFill>
        <p:spPr bwMode="auto">
          <a:xfrm>
            <a:off x="1143000" y="304800"/>
            <a:ext cx="4629150" cy="5705476"/>
          </a:xfrm>
          <a:prstGeom prst="rect">
            <a:avLst/>
          </a:prstGeom>
          <a:noFill/>
        </p:spPr>
      </p:pic>
      <p:sp>
        <p:nvSpPr>
          <p:cNvPr id="3" name="TextBox 2"/>
          <p:cNvSpPr txBox="1"/>
          <p:nvPr/>
        </p:nvSpPr>
        <p:spPr>
          <a:xfrm>
            <a:off x="6629400" y="2286000"/>
            <a:ext cx="1981200" cy="369332"/>
          </a:xfrm>
          <a:prstGeom prst="rect">
            <a:avLst/>
          </a:prstGeom>
          <a:noFill/>
        </p:spPr>
        <p:txBody>
          <a:bodyPr wrap="square" rtlCol="0">
            <a:spAutoFit/>
          </a:bodyPr>
          <a:lstStyle/>
          <a:p>
            <a:r>
              <a:rPr lang="en-US" b="1" dirty="0" smtClean="0">
                <a:solidFill>
                  <a:schemeClr val="bg1"/>
                </a:solidFill>
              </a:rPr>
              <a:t>Thoreau, age 39</a:t>
            </a:r>
            <a:endParaRPr lang="en-US" b="1" dirty="0">
              <a:solidFill>
                <a:schemeClr val="bg1"/>
              </a:solidFill>
            </a:endParaRPr>
          </a:p>
        </p:txBody>
      </p:sp>
      <p:pic>
        <p:nvPicPr>
          <p:cNvPr id="21508" name="Picture 4" descr="http://t3.gstatic.com/images?q=tbn:gJ0n_BsuDxmyVM:http://upload.wikimedia.org/wikipedia/commons/archive/b/ba/20090608163645!Henry_David_Thoreau_1862.jpeg"/>
          <p:cNvPicPr>
            <a:picLocks noChangeAspect="1" noChangeArrowheads="1"/>
          </p:cNvPicPr>
          <p:nvPr/>
        </p:nvPicPr>
        <p:blipFill>
          <a:blip r:embed="rId4" cstate="print"/>
          <a:srcRect/>
          <a:stretch>
            <a:fillRect/>
          </a:stretch>
        </p:blipFill>
        <p:spPr bwMode="auto">
          <a:xfrm>
            <a:off x="6705600" y="3505200"/>
            <a:ext cx="1926940" cy="2651760"/>
          </a:xfrm>
          <a:prstGeom prst="rect">
            <a:avLst/>
          </a:prstGeom>
          <a:noFill/>
        </p:spPr>
      </p:pic>
      <p:sp>
        <p:nvSpPr>
          <p:cNvPr id="5" name="TextBox 4"/>
          <p:cNvSpPr txBox="1"/>
          <p:nvPr/>
        </p:nvSpPr>
        <p:spPr>
          <a:xfrm>
            <a:off x="6781800" y="3124200"/>
            <a:ext cx="1676400" cy="369332"/>
          </a:xfrm>
          <a:prstGeom prst="rect">
            <a:avLst/>
          </a:prstGeom>
          <a:noFill/>
        </p:spPr>
        <p:txBody>
          <a:bodyPr wrap="square" rtlCol="0">
            <a:spAutoFit/>
          </a:bodyPr>
          <a:lstStyle/>
          <a:p>
            <a:r>
              <a:rPr lang="en-US" b="1" dirty="0" smtClean="0">
                <a:solidFill>
                  <a:schemeClr val="bg1"/>
                </a:solidFill>
              </a:rPr>
              <a:t>At 37</a:t>
            </a:r>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1026" name="Picture 2" descr="Center of Concord Mass in 1840 - by J.W. Barber"/>
          <p:cNvPicPr>
            <a:picLocks noChangeAspect="1" noChangeArrowheads="1"/>
          </p:cNvPicPr>
          <p:nvPr/>
        </p:nvPicPr>
        <p:blipFill>
          <a:blip r:embed="rId3" cstate="print"/>
          <a:srcRect/>
          <a:stretch>
            <a:fillRect/>
          </a:stretch>
        </p:blipFill>
        <p:spPr bwMode="auto">
          <a:xfrm>
            <a:off x="1981200" y="609600"/>
            <a:ext cx="4762500" cy="2362200"/>
          </a:xfrm>
          <a:prstGeom prst="rect">
            <a:avLst/>
          </a:prstGeom>
          <a:noFill/>
          <a:ln w="9525">
            <a:noFill/>
            <a:miter lim="800000"/>
            <a:headEnd/>
            <a:tailEnd/>
          </a:ln>
        </p:spPr>
      </p:pic>
      <p:sp>
        <p:nvSpPr>
          <p:cNvPr id="5" name="TextBox 4"/>
          <p:cNvSpPr txBox="1"/>
          <p:nvPr/>
        </p:nvSpPr>
        <p:spPr>
          <a:xfrm>
            <a:off x="7086600" y="1447800"/>
            <a:ext cx="1371600" cy="646331"/>
          </a:xfrm>
          <a:prstGeom prst="rect">
            <a:avLst/>
          </a:prstGeom>
          <a:noFill/>
        </p:spPr>
        <p:txBody>
          <a:bodyPr wrap="square" rtlCol="0">
            <a:spAutoFit/>
          </a:bodyPr>
          <a:lstStyle/>
          <a:p>
            <a:r>
              <a:rPr lang="en-US" b="1" dirty="0" smtClean="0"/>
              <a:t>Concord, MA</a:t>
            </a:r>
            <a:endParaRPr lang="en-US" b="1" dirty="0"/>
          </a:p>
        </p:txBody>
      </p:sp>
      <p:pic>
        <p:nvPicPr>
          <p:cNvPr id="1027" name="Picture 3" descr="pinehill"/>
          <p:cNvPicPr>
            <a:picLocks noChangeAspect="1" noChangeArrowheads="1"/>
          </p:cNvPicPr>
          <p:nvPr/>
        </p:nvPicPr>
        <p:blipFill>
          <a:blip r:embed="rId4" cstate="print"/>
          <a:srcRect/>
          <a:stretch>
            <a:fillRect/>
          </a:stretch>
        </p:blipFill>
        <p:spPr bwMode="auto">
          <a:xfrm>
            <a:off x="914400" y="3429000"/>
            <a:ext cx="5630543" cy="2286000"/>
          </a:xfrm>
          <a:prstGeom prst="rect">
            <a:avLst/>
          </a:prstGeom>
          <a:noFill/>
          <a:ln w="9525">
            <a:noFill/>
            <a:miter lim="800000"/>
            <a:headEnd/>
            <a:tailEnd/>
          </a:ln>
        </p:spPr>
      </p:pic>
      <p:sp>
        <p:nvSpPr>
          <p:cNvPr id="7" name="TextBox 6"/>
          <p:cNvSpPr txBox="1"/>
          <p:nvPr/>
        </p:nvSpPr>
        <p:spPr>
          <a:xfrm>
            <a:off x="7086600" y="4038600"/>
            <a:ext cx="1447800" cy="646331"/>
          </a:xfrm>
          <a:prstGeom prst="rect">
            <a:avLst/>
          </a:prstGeom>
          <a:noFill/>
        </p:spPr>
        <p:txBody>
          <a:bodyPr wrap="square" rtlCol="0">
            <a:spAutoFit/>
          </a:bodyPr>
          <a:lstStyle/>
          <a:p>
            <a:r>
              <a:rPr lang="en-US" b="1" dirty="0" smtClean="0"/>
              <a:t>Walden Pond</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3074" name="Picture 2" descr="See full size image"/>
          <p:cNvPicPr>
            <a:picLocks noChangeAspect="1" noChangeArrowheads="1"/>
          </p:cNvPicPr>
          <p:nvPr/>
        </p:nvPicPr>
        <p:blipFill>
          <a:blip r:embed="rId3" cstate="print"/>
          <a:srcRect/>
          <a:stretch>
            <a:fillRect/>
          </a:stretch>
        </p:blipFill>
        <p:spPr bwMode="auto">
          <a:xfrm>
            <a:off x="2819400" y="609600"/>
            <a:ext cx="3486919" cy="2560320"/>
          </a:xfrm>
          <a:prstGeom prst="rect">
            <a:avLst/>
          </a:prstGeom>
          <a:noFill/>
        </p:spPr>
      </p:pic>
      <p:pic>
        <p:nvPicPr>
          <p:cNvPr id="3075" name="Picture 3" descr="melting"/>
          <p:cNvPicPr>
            <a:picLocks noChangeAspect="1" noChangeArrowheads="1"/>
          </p:cNvPicPr>
          <p:nvPr/>
        </p:nvPicPr>
        <p:blipFill>
          <a:blip r:embed="rId4" cstate="print"/>
          <a:srcRect/>
          <a:stretch>
            <a:fillRect/>
          </a:stretch>
        </p:blipFill>
        <p:spPr bwMode="auto">
          <a:xfrm>
            <a:off x="2057400" y="3810000"/>
            <a:ext cx="4743450" cy="2057400"/>
          </a:xfrm>
          <a:prstGeom prst="rect">
            <a:avLst/>
          </a:prstGeom>
          <a:noFill/>
          <a:ln w="9525">
            <a:noFill/>
            <a:miter lim="800000"/>
            <a:headEnd/>
            <a:tailEnd/>
          </a:ln>
        </p:spPr>
      </p:pic>
      <p:sp>
        <p:nvSpPr>
          <p:cNvPr id="4" name="TextBox 3"/>
          <p:cNvSpPr txBox="1"/>
          <p:nvPr/>
        </p:nvSpPr>
        <p:spPr>
          <a:xfrm>
            <a:off x="6705600" y="1447800"/>
            <a:ext cx="1905000" cy="646331"/>
          </a:xfrm>
          <a:prstGeom prst="rect">
            <a:avLst/>
          </a:prstGeom>
          <a:noFill/>
        </p:spPr>
        <p:txBody>
          <a:bodyPr wrap="square" rtlCol="0">
            <a:spAutoFit/>
          </a:bodyPr>
          <a:lstStyle/>
          <a:p>
            <a:r>
              <a:rPr lang="en-US" b="1" dirty="0" smtClean="0"/>
              <a:t>Reconstructed cabin</a:t>
            </a:r>
            <a:endParaRPr lang="en-US" b="1" dirty="0"/>
          </a:p>
        </p:txBody>
      </p:sp>
      <p:sp>
        <p:nvSpPr>
          <p:cNvPr id="5" name="TextBox 4"/>
          <p:cNvSpPr txBox="1"/>
          <p:nvPr/>
        </p:nvSpPr>
        <p:spPr>
          <a:xfrm>
            <a:off x="7239000" y="4343400"/>
            <a:ext cx="1524000" cy="646331"/>
          </a:xfrm>
          <a:prstGeom prst="rect">
            <a:avLst/>
          </a:prstGeom>
          <a:noFill/>
        </p:spPr>
        <p:txBody>
          <a:bodyPr wrap="square" rtlCol="0">
            <a:spAutoFit/>
          </a:bodyPr>
          <a:lstStyle/>
          <a:p>
            <a:r>
              <a:rPr lang="en-US" b="1" dirty="0" smtClean="0"/>
              <a:t>Pond in winter</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fontScale="90000"/>
          </a:bodyPr>
          <a:lstStyle/>
          <a:p>
            <a:r>
              <a:rPr lang="en-US" sz="2800" b="1" dirty="0" smtClean="0"/>
              <a:t>Need for “wildness</a:t>
            </a:r>
            <a:r>
              <a:rPr lang="en-US" dirty="0" smtClean="0"/>
              <a:t>”</a:t>
            </a: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b="1" dirty="0"/>
              <a:t>When I ask for a garment of a particular form, my </a:t>
            </a:r>
            <a:r>
              <a:rPr lang="en-US" b="1" dirty="0" err="1"/>
              <a:t>tailoress</a:t>
            </a:r>
            <a:r>
              <a:rPr lang="en-US" b="1" dirty="0"/>
              <a:t> tells me gravely, "They do not make them so now," not emphasizing the "They" at all, as if she quoted an authority as impersonal as the Fates</a:t>
            </a:r>
            <a:r>
              <a:rPr lang="en-US" b="1" dirty="0" smtClean="0"/>
              <a:t>, </a:t>
            </a:r>
            <a:r>
              <a:rPr lang="en-US" b="1" dirty="0"/>
              <a:t>and I find it difficult to get made what I want, simply because she cannot believe that I mean what I say, that I am so rash. When I hear this oracular sentence, I am for a moment absorbed in thought, emphasizing to myself each word separately that I may come at the meaning of it, that I may find out by what degree of consanguinity </a:t>
            </a:r>
            <a:r>
              <a:rPr lang="en-US" b="1" i="1" dirty="0"/>
              <a:t>They</a:t>
            </a:r>
            <a:r>
              <a:rPr lang="en-US" b="1" dirty="0"/>
              <a:t> are related to </a:t>
            </a:r>
            <a:r>
              <a:rPr lang="en-US" b="1" i="1" dirty="0"/>
              <a:t>me</a:t>
            </a:r>
            <a:r>
              <a:rPr lang="en-US" b="1" dirty="0"/>
              <a:t>, and what authority they may have in an affair which affects me so nearly; and, finally, I am inclined to answer her with equal mystery, and without any more emphasis of the "they"—"It is true, they did not make them so recently, but they do now." Of what use this measuring of me if she does not measure my character, but only the breadth of my shoulders, as it were a peg to bang the coat on? We worship not the </a:t>
            </a:r>
            <a:r>
              <a:rPr lang="en-US" b="1" dirty="0" smtClean="0"/>
              <a:t>Graces,</a:t>
            </a:r>
            <a:r>
              <a:rPr lang="en-US" b="1" u="sng" dirty="0"/>
              <a:t> </a:t>
            </a:r>
            <a:r>
              <a:rPr lang="en-US" b="1" dirty="0" smtClean="0"/>
              <a:t>nor </a:t>
            </a:r>
            <a:r>
              <a:rPr lang="en-US" b="1" dirty="0"/>
              <a:t>the </a:t>
            </a:r>
            <a:r>
              <a:rPr lang="en-US" b="1" dirty="0" err="1" smtClean="0"/>
              <a:t>Parcæ,but</a:t>
            </a:r>
            <a:r>
              <a:rPr lang="en-US" b="1" dirty="0" smtClean="0"/>
              <a:t> </a:t>
            </a:r>
            <a:r>
              <a:rPr lang="en-US" b="1" dirty="0"/>
              <a:t>Fashion. </a:t>
            </a:r>
            <a:r>
              <a:rPr lang="en-US" b="1" dirty="0" smtClean="0"/>
              <a:t>(</a:t>
            </a:r>
            <a:r>
              <a:rPr lang="en-US" b="1" i="1" dirty="0" smtClean="0"/>
              <a:t>Walden (1854) </a:t>
            </a:r>
            <a:r>
              <a:rPr lang="en-US" b="1" dirty="0" smtClean="0"/>
              <a:t>: ‘Economy’)</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b="1" dirty="0" smtClean="0">
                <a:solidFill>
                  <a:srgbClr val="C00000"/>
                </a:solidFill>
              </a:rPr>
              <a:t>“Live deliberately”</a:t>
            </a:r>
            <a:endParaRPr lang="en-US" sz="2800" b="1" dirty="0">
              <a:solidFill>
                <a:srgbClr val="C00000"/>
              </a:solidFill>
            </a:endParaRPr>
          </a:p>
        </p:txBody>
      </p:sp>
      <p:sp>
        <p:nvSpPr>
          <p:cNvPr id="3" name="Content Placeholder 2"/>
          <p:cNvSpPr>
            <a:spLocks noGrp="1"/>
          </p:cNvSpPr>
          <p:nvPr>
            <p:ph idx="1"/>
          </p:nvPr>
        </p:nvSpPr>
        <p:spPr>
          <a:xfrm>
            <a:off x="457200" y="838200"/>
            <a:ext cx="8229600" cy="5287963"/>
          </a:xfrm>
        </p:spPr>
        <p:txBody>
          <a:bodyPr>
            <a:normAutofit fontScale="70000" lnSpcReduction="20000"/>
          </a:bodyPr>
          <a:lstStyle/>
          <a:p>
            <a:endParaRPr lang="en-US" b="1" dirty="0" smtClean="0">
              <a:solidFill>
                <a:schemeClr val="bg1"/>
              </a:solidFill>
            </a:endParaRPr>
          </a:p>
          <a:p>
            <a:r>
              <a:rPr lang="en-US" b="1" dirty="0" smtClean="0">
                <a:solidFill>
                  <a:schemeClr val="bg1"/>
                </a:solidFill>
              </a:rPr>
              <a:t>I </a:t>
            </a:r>
            <a:r>
              <a:rPr lang="en-US" b="1" dirty="0">
                <a:solidFill>
                  <a:schemeClr val="bg1"/>
                </a:solidFill>
              </a:rPr>
              <a:t>went to the woods because I wished to live deliberately, to front only the essential facts of life, and see if I could not learn what it had to teach, and not, when I came to die, discover that I had not lived. I did not wish to live what was not life, living is so dear; nor did I wish to </a:t>
            </a:r>
            <a:r>
              <a:rPr lang="en-US" b="1" dirty="0" smtClean="0">
                <a:solidFill>
                  <a:schemeClr val="bg1"/>
                </a:solidFill>
              </a:rPr>
              <a:t>practice </a:t>
            </a:r>
            <a:r>
              <a:rPr lang="en-US" b="1" dirty="0">
                <a:solidFill>
                  <a:schemeClr val="bg1"/>
                </a:solidFill>
              </a:rPr>
              <a:t>resignation, unless it was quite necessary. I wanted to live deep and suck out all the marrow of life, to live so sturdily and Spartan-like as to put to rout all that was not life, to cut a broad swath and shave close, to drive life into a corner, and reduce it to its lowest terms, and, if it proved to be mean, why then to get the whole and genuine meanness of it, and publish its meanness to the world; or if it were sublime, to know it by experience, and be able to give a true account of it in my next excursion. For most men, it appears to me, are in a strange uncertainty about it, whether it is of the devil or of God, and have </a:t>
            </a:r>
            <a:r>
              <a:rPr lang="en-US" b="1" i="1" dirty="0">
                <a:solidFill>
                  <a:schemeClr val="bg1"/>
                </a:solidFill>
              </a:rPr>
              <a:t>somewhat hastily</a:t>
            </a:r>
            <a:r>
              <a:rPr lang="en-US" b="1" dirty="0">
                <a:solidFill>
                  <a:schemeClr val="bg1"/>
                </a:solidFill>
              </a:rPr>
              <a:t> concluded that it is the chief end of man here to "glorify God and enjoy him forever</a:t>
            </a:r>
            <a:r>
              <a:rPr lang="en-US" b="1" dirty="0" smtClean="0">
                <a:solidFill>
                  <a:schemeClr val="bg1"/>
                </a:solidFill>
              </a:rPr>
              <a:t>.“</a:t>
            </a:r>
            <a:r>
              <a:rPr lang="en-US" b="1" u="sng" dirty="0" smtClean="0">
                <a:solidFill>
                  <a:schemeClr val="bg1"/>
                </a:solidFill>
              </a:rPr>
              <a:t> (Walden: “</a:t>
            </a:r>
            <a:r>
              <a:rPr lang="en-US" b="1" dirty="0" smtClean="0">
                <a:solidFill>
                  <a:schemeClr val="bg1"/>
                </a:solidFill>
              </a:rPr>
              <a:t>Where </a:t>
            </a:r>
            <a:r>
              <a:rPr lang="en-US" b="1" dirty="0">
                <a:solidFill>
                  <a:schemeClr val="bg1"/>
                </a:solidFill>
              </a:rPr>
              <a:t>I </a:t>
            </a:r>
            <a:r>
              <a:rPr lang="en-US" b="1" dirty="0" smtClean="0">
                <a:solidFill>
                  <a:schemeClr val="bg1"/>
                </a:solidFill>
              </a:rPr>
              <a:t>lived” )</a:t>
            </a:r>
            <a:endParaRPr lang="en-US"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a:bodyPr>
          <a:lstStyle/>
          <a:p>
            <a:r>
              <a:rPr lang="en-US" sz="2800" b="1" dirty="0" smtClean="0"/>
              <a:t>Acquire a perspective</a:t>
            </a:r>
            <a:endParaRPr lang="en-US" sz="2800" b="1" dirty="0"/>
          </a:p>
        </p:txBody>
      </p:sp>
      <p:sp>
        <p:nvSpPr>
          <p:cNvPr id="3" name="Content Placeholder 2"/>
          <p:cNvSpPr>
            <a:spLocks noGrp="1"/>
          </p:cNvSpPr>
          <p:nvPr>
            <p:ph idx="1"/>
          </p:nvPr>
        </p:nvSpPr>
        <p:spPr>
          <a:xfrm>
            <a:off x="457200" y="609600"/>
            <a:ext cx="8229600" cy="6248400"/>
          </a:xfrm>
        </p:spPr>
        <p:txBody>
          <a:bodyPr>
            <a:noAutofit/>
          </a:bodyPr>
          <a:lstStyle/>
          <a:p>
            <a:r>
              <a:rPr lang="en-US" sz="2400" b="1" dirty="0"/>
              <a:t>My residence was more favorable, not only to thought, but to serious reading, than a university; and though I was beyond the range of the ordinary circulating library, I had more than ever come within the influence of those books which circulate round the world, whose sentences were first written on bark, and are now merely copied from time to time on to linen paper. Says the poet Mir </a:t>
            </a:r>
            <a:r>
              <a:rPr lang="en-US" sz="2400" b="1" dirty="0" err="1"/>
              <a:t>Camar</a:t>
            </a:r>
            <a:r>
              <a:rPr lang="en-US" sz="2400" b="1" dirty="0"/>
              <a:t> </a:t>
            </a:r>
            <a:r>
              <a:rPr lang="en-US" sz="2400" b="1" dirty="0" err="1"/>
              <a:t>Uddin</a:t>
            </a:r>
            <a:r>
              <a:rPr lang="en-US" sz="2400" b="1" dirty="0"/>
              <a:t> Mast</a:t>
            </a:r>
            <a:r>
              <a:rPr lang="en-US" sz="2400" b="1" dirty="0" smtClean="0"/>
              <a:t>, </a:t>
            </a:r>
            <a:r>
              <a:rPr lang="en-US" sz="2400" b="1" dirty="0"/>
              <a:t>"Being seated, to run through the region of the spiritual world; I have had this advantage in books. To be intoxicated by a single glass of wine; I have experienced this pleasure when I have drunk the liquor of the esoteric doctrines." I kept Homer's </a:t>
            </a:r>
            <a:r>
              <a:rPr lang="en-US" sz="2400" b="1" i="1" dirty="0"/>
              <a:t>Iliad</a:t>
            </a:r>
            <a:r>
              <a:rPr lang="en-US" sz="2400" b="1" dirty="0"/>
              <a:t> </a:t>
            </a:r>
            <a:r>
              <a:rPr lang="en-US" sz="2400" b="1" dirty="0" smtClean="0"/>
              <a:t> </a:t>
            </a:r>
            <a:r>
              <a:rPr lang="en-US" sz="2400" b="1" dirty="0"/>
              <a:t>on my table through the summer, though I looked at his page only now and then. Incessant labor with my hands, at first, for I had my house to finish and my beans to hoe at the same time, made more study impossible. Yet I sustained myself by the prospect of such reading in future. </a:t>
            </a:r>
            <a:r>
              <a:rPr lang="en-US" sz="2400" b="1" dirty="0" smtClean="0"/>
              <a:t>(Walden: Reading) </a:t>
            </a:r>
            <a:endParaRPr lang="en-US" sz="2400" b="1"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b="1" dirty="0" smtClean="0">
                <a:solidFill>
                  <a:srgbClr val="C00000"/>
                </a:solidFill>
              </a:rPr>
              <a:t>The Self</a:t>
            </a:r>
            <a:endParaRPr lang="en-US" sz="2800" b="1" dirty="0">
              <a:solidFill>
                <a:srgbClr val="C00000"/>
              </a:solidFill>
            </a:endParaRPr>
          </a:p>
        </p:txBody>
      </p:sp>
      <p:sp>
        <p:nvSpPr>
          <p:cNvPr id="3" name="Content Placeholder 2"/>
          <p:cNvSpPr>
            <a:spLocks noGrp="1"/>
          </p:cNvSpPr>
          <p:nvPr>
            <p:ph idx="1"/>
          </p:nvPr>
        </p:nvSpPr>
        <p:spPr>
          <a:xfrm>
            <a:off x="457200" y="914400"/>
            <a:ext cx="8229600" cy="5211763"/>
          </a:xfrm>
        </p:spPr>
        <p:txBody>
          <a:bodyPr/>
          <a:lstStyle/>
          <a:p>
            <a:r>
              <a:rPr lang="en-US" b="1" dirty="0" smtClean="0">
                <a:solidFill>
                  <a:srgbClr val="C00000"/>
                </a:solidFill>
              </a:rPr>
              <a:t>“Every </a:t>
            </a:r>
            <a:r>
              <a:rPr lang="en-US" b="1" dirty="0">
                <a:solidFill>
                  <a:srgbClr val="C00000"/>
                </a:solidFill>
              </a:rPr>
              <a:t>man is the builder of a temple, called his body, to the god he worships, after a style purely his own, nor can he get off by hammering marble instead. We are all sculptors and painters, and our material is our own flesh and blood and bones. Any nobleness begins at once to refine a man's features, any meanness or sensuality to imbrute them</a:t>
            </a:r>
            <a:r>
              <a:rPr lang="en-US" b="1" dirty="0" smtClean="0">
                <a:solidFill>
                  <a:srgbClr val="C00000"/>
                </a:solidFill>
              </a:rPr>
              <a:t>.” (Walden: High Laws)</a:t>
            </a:r>
            <a:endParaRPr lang="en-US" b="1"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a:bodyPr>
          <a:lstStyle/>
          <a:p>
            <a:r>
              <a:rPr lang="en-US" sz="2800" b="1" dirty="0" smtClean="0"/>
              <a:t>Live ecstatically</a:t>
            </a:r>
            <a:endParaRPr lang="en-US" sz="2800" b="1" dirty="0"/>
          </a:p>
        </p:txBody>
      </p:sp>
      <p:sp>
        <p:nvSpPr>
          <p:cNvPr id="3" name="Content Placeholder 2"/>
          <p:cNvSpPr>
            <a:spLocks noGrp="1"/>
          </p:cNvSpPr>
          <p:nvPr>
            <p:ph idx="1"/>
          </p:nvPr>
        </p:nvSpPr>
        <p:spPr>
          <a:xfrm>
            <a:off x="457200" y="533400"/>
            <a:ext cx="8229600" cy="6096000"/>
          </a:xfrm>
        </p:spPr>
        <p:txBody>
          <a:bodyPr>
            <a:noAutofit/>
          </a:bodyPr>
          <a:lstStyle/>
          <a:p>
            <a:r>
              <a:rPr lang="en-US" sz="2200" dirty="0"/>
              <a:t>With thinking we may be beside ourselves in a sane sense. By a conscious effort of the mind we can stand aloof from actions and their consequences; and all things, good and bad, go by us like a torrent. We are not wholly involved in Nature. I may be either the driftwood in the stream, or </a:t>
            </a:r>
            <a:r>
              <a:rPr lang="en-US" sz="2200" dirty="0" err="1"/>
              <a:t>Indra</a:t>
            </a:r>
            <a:r>
              <a:rPr lang="en-US" sz="2200" dirty="0"/>
              <a:t> </a:t>
            </a:r>
            <a:r>
              <a:rPr lang="en-US" sz="2200" dirty="0" smtClean="0"/>
              <a:t> </a:t>
            </a:r>
            <a:r>
              <a:rPr lang="en-US" sz="2200" dirty="0"/>
              <a:t>in the sky looking down on it. I </a:t>
            </a:r>
            <a:r>
              <a:rPr lang="en-US" sz="2200" i="1" dirty="0"/>
              <a:t>may</a:t>
            </a:r>
            <a:r>
              <a:rPr lang="en-US" sz="2200" dirty="0"/>
              <a:t> be affected by a theatrical exhibition; on the other hand, I </a:t>
            </a:r>
            <a:r>
              <a:rPr lang="en-US" sz="2200" i="1" dirty="0"/>
              <a:t>may not</a:t>
            </a:r>
            <a:r>
              <a:rPr lang="en-US" sz="2200" dirty="0"/>
              <a:t> be affected by an actual event which appears to concern me much more. I only know myself as a human entity; the scene, so to speak, of thoughts and affections; and am sensible of a certain </a:t>
            </a:r>
            <a:r>
              <a:rPr lang="en-US" sz="2200" dirty="0" err="1"/>
              <a:t>doubleness</a:t>
            </a:r>
            <a:r>
              <a:rPr lang="en-US" sz="2200" dirty="0"/>
              <a:t> by which I can stand as remote from myself as from another. </a:t>
            </a:r>
            <a:r>
              <a:rPr lang="en-US" sz="2200" b="1" dirty="0"/>
              <a:t>However intense my experience, I am conscious of the presence and criticism of a part of me, which, as it were, is not a part of me, but spectator, sharing no experience, but taking note of it, and that is no more I than it is you. </a:t>
            </a:r>
            <a:r>
              <a:rPr lang="en-US" sz="2200" dirty="0"/>
              <a:t>When the play, it may be the tragedy, of life is over, the spectator goes his way. It was a kind of fiction, a work of the imagination only, so far as he was concerned. This </a:t>
            </a:r>
            <a:r>
              <a:rPr lang="en-US" sz="2200" b="1" dirty="0" err="1"/>
              <a:t>doubleness</a:t>
            </a:r>
            <a:r>
              <a:rPr lang="en-US" sz="2200" dirty="0"/>
              <a:t> may easily make us poor neighbors and friends sometimes. </a:t>
            </a:r>
            <a:r>
              <a:rPr lang="en-US" sz="2200" dirty="0" smtClean="0"/>
              <a:t>(Walden: Solitude)</a:t>
            </a:r>
            <a:endParaRPr lang="en-US" sz="2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1712</Words>
  <Application>Microsoft Macintosh PowerPoint</Application>
  <PresentationFormat>On-screen Show (4:3)</PresentationFormat>
  <Paragraphs>74</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HENRY DAVID THOREAU</vt:lpstr>
      <vt:lpstr>Slide 2</vt:lpstr>
      <vt:lpstr>Slide 3</vt:lpstr>
      <vt:lpstr>Slide 4</vt:lpstr>
      <vt:lpstr>Need for “wildness”</vt:lpstr>
      <vt:lpstr>“Live deliberately”</vt:lpstr>
      <vt:lpstr>Acquire a perspective</vt:lpstr>
      <vt:lpstr>The Self</vt:lpstr>
      <vt:lpstr>Live ecstatically</vt:lpstr>
      <vt:lpstr>How is character formed</vt:lpstr>
      <vt:lpstr>Civil Disobedience, 1849</vt:lpstr>
      <vt:lpstr>What does CD deal with?</vt:lpstr>
      <vt:lpstr>What does CD accomplish?</vt:lpstr>
      <vt:lpstr>Individualities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DAVID THOREAU</dc:title>
  <dc:creator>Tracy Strong</dc:creator>
  <cp:lastModifiedBy>Tracy Strong</cp:lastModifiedBy>
  <cp:revision>9</cp:revision>
  <dcterms:created xsi:type="dcterms:W3CDTF">2014-05-26T18:48:27Z</dcterms:created>
  <dcterms:modified xsi:type="dcterms:W3CDTF">2014-05-26T18:51:14Z</dcterms:modified>
</cp:coreProperties>
</file>