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5" r:id="rId4"/>
    <p:sldId id="284" r:id="rId5"/>
    <p:sldId id="258" r:id="rId6"/>
    <p:sldId id="259" r:id="rId7"/>
    <p:sldId id="260" r:id="rId8"/>
    <p:sldId id="261" r:id="rId9"/>
    <p:sldId id="262" r:id="rId10"/>
    <p:sldId id="264" r:id="rId11"/>
    <p:sldId id="266" r:id="rId12"/>
    <p:sldId id="268" r:id="rId13"/>
    <p:sldId id="270"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139571-E4D1-4369-B026-F3CCDD06E99D}" type="datetimeFigureOut">
              <a:rPr lang="en-US" smtClean="0"/>
              <a:pPr/>
              <a:t>5/18/2011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58DC53-71AC-49EC-95FD-F0D17F0A44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58DC53-71AC-49EC-95FD-F0D17F0A441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603AF8-7364-48D6-9C66-D3B4BEC3A069}"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E1E72F-5635-4370-A82F-85294DD35D11}"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5533D0-9321-4131-92A0-DCB3D29D68F9}"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D012CE-0324-45E2-9479-B9F47D0E3AC0}"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B3EE03B7-C71F-4AB3-989E-AED8C0824740}"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DA9E4AA5-6E5A-41E6-9F66-1019B99B981A}"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318FE5A-D9F7-43E4-9F0D-B538F55AA4F4}"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D01590-4281-40D5-A2D4-A3B4895D66B8}"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48D642-1F0E-4DEE-BC4C-A8106A8B27C6}"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202D66-52C0-4699-B5FC-7833B2194C18}"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958DC53-71AC-49EC-95FD-F0D17F0A441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1E5D25A-81C1-4B74-829C-34F466B7B829}"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77E0F9-F1BF-416A-82D4-4A56B933E295}"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79D01E-81E1-44E4-A49C-1ABBD696D7E5}"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2A317C7-E0A7-42C7-84C3-C971ACDD040F}"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58DC53-71AC-49EC-95FD-F0D17F0A441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FDD36B22-33AA-4B18-91EA-E330D15DE8B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58DC53-71AC-49EC-95FD-F0D17F0A441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58DC53-71AC-49EC-95FD-F0D17F0A441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58DC53-71AC-49EC-95FD-F0D17F0A441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58DC53-71AC-49EC-95FD-F0D17F0A441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958DC53-71AC-49EC-95FD-F0D17F0A441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083C34-3DA2-4175-B440-92F5EB312513}"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83C34-3DA2-4175-B440-92F5EB312513}"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83C34-3DA2-4175-B440-92F5EB312513}"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083C34-3DA2-4175-B440-92F5EB312513}"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83C34-3DA2-4175-B440-92F5EB312513}" type="datetimeFigureOut">
              <a:rPr lang="en-US" smtClean="0"/>
              <a:pPr/>
              <a:t>5/18/2011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083C34-3DA2-4175-B440-92F5EB312513}"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083C34-3DA2-4175-B440-92F5EB312513}" type="datetimeFigureOut">
              <a:rPr lang="en-US" smtClean="0"/>
              <a:pPr/>
              <a:t>5/18/2011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083C34-3DA2-4175-B440-92F5EB312513}" type="datetimeFigureOut">
              <a:rPr lang="en-US" smtClean="0"/>
              <a:pPr/>
              <a:t>5/18/2011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83C34-3DA2-4175-B440-92F5EB312513}" type="datetimeFigureOut">
              <a:rPr lang="en-US" smtClean="0"/>
              <a:pPr/>
              <a:t>5/18/2011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83C34-3DA2-4175-B440-92F5EB312513}"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083C34-3DA2-4175-B440-92F5EB312513}" type="datetimeFigureOut">
              <a:rPr lang="en-US" smtClean="0"/>
              <a:pPr/>
              <a:t>5/18/2011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3699BE-97F5-4ACD-9A2A-52F33A8C57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083C34-3DA2-4175-B440-92F5EB312513}" type="datetimeFigureOut">
              <a:rPr lang="en-US" smtClean="0"/>
              <a:pPr/>
              <a:t>5/18/2011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699BE-97F5-4ACD-9A2A-52F33A8C57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 Id="rId9"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file:///C:\Documents%20and%20Settings\Tracy%20Strong\My%20Documents\nietzsche\Wagner_Tristan_opening.midi.mid" TargetMode="Externa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hyperlink" Target="http://www.youtube.com/watch?v=fktwPGCR7Yw"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Friedrich Nietzsche, 1844-1800</a:t>
            </a:r>
            <a:endParaRPr lang="en-US" dirty="0"/>
          </a:p>
        </p:txBody>
      </p:sp>
      <p:sp>
        <p:nvSpPr>
          <p:cNvPr id="3" name="Subtitle 2"/>
          <p:cNvSpPr>
            <a:spLocks noGrp="1"/>
          </p:cNvSpPr>
          <p:nvPr>
            <p:ph type="subTitle" idx="1"/>
          </p:nvPr>
        </p:nvSpPr>
        <p:spPr/>
        <p:txBody>
          <a:bodyPr/>
          <a:lstStyle/>
          <a:p>
            <a:r>
              <a:rPr lang="en-US" dirty="0" smtClean="0">
                <a:solidFill>
                  <a:schemeClr val="tx1"/>
                </a:solidFill>
              </a:rPr>
              <a:t>“I am dynamite”</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a:defRPr/>
            </a:pPr>
            <a:r>
              <a:rPr lang="en-US" b="1" i="1" dirty="0" smtClean="0"/>
              <a:t>Taking Nietzsche Seriously: </a:t>
            </a:r>
            <a:r>
              <a:rPr lang="en-US" dirty="0" smtClean="0"/>
              <a:t/>
            </a:r>
            <a:br>
              <a:rPr lang="en-US" dirty="0" smtClean="0"/>
            </a:br>
            <a:r>
              <a:rPr lang="en-US" b="1" i="1" dirty="0" smtClean="0"/>
              <a:t>The philosophical and political import of ‘rhetoric’</a:t>
            </a:r>
            <a:r>
              <a:rPr lang="en-US" dirty="0" smtClean="0"/>
              <a:t/>
            </a:r>
            <a:br>
              <a:rPr lang="en-US" dirty="0" smtClean="0"/>
            </a:br>
            <a:r>
              <a:rPr lang="en-US" b="1" cap="all" dirty="0" smtClean="0"/>
              <a:t/>
            </a:r>
            <a:br>
              <a:rPr lang="en-US" b="1" cap="all" dirty="0" smtClean="0"/>
            </a:br>
            <a:endParaRPr lang="en-US" dirty="0" smtClean="0"/>
          </a:p>
        </p:txBody>
      </p:sp>
      <p:sp>
        <p:nvSpPr>
          <p:cNvPr id="2051" name="Subtitle 2"/>
          <p:cNvSpPr>
            <a:spLocks noGrp="1"/>
          </p:cNvSpPr>
          <p:nvPr>
            <p:ph type="subTitle" idx="1"/>
          </p:nvPr>
        </p:nvSpPr>
        <p:spPr/>
        <p:txBody>
          <a:bodyPr/>
          <a:lstStyle/>
          <a:p>
            <a:pPr eaLnBrk="1" hangingPunct="1"/>
            <a:r>
              <a:rPr lang="en-US" dirty="0" smtClean="0">
                <a:solidFill>
                  <a:schemeClr val="bg1"/>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Why so many readings?</a:t>
            </a:r>
          </a:p>
        </p:txBody>
      </p:sp>
      <p:sp>
        <p:nvSpPr>
          <p:cNvPr id="3075" name="Content Placeholder 2"/>
          <p:cNvSpPr>
            <a:spLocks noGrp="1"/>
          </p:cNvSpPr>
          <p:nvPr>
            <p:ph idx="1"/>
          </p:nvPr>
        </p:nvSpPr>
        <p:spPr/>
        <p:txBody>
          <a:bodyPr/>
          <a:lstStyle/>
          <a:p>
            <a:pPr eaLnBrk="1" hangingPunct="1"/>
            <a:r>
              <a:rPr lang="en-US" smtClean="0"/>
              <a:t>1. internally inconsistent</a:t>
            </a:r>
          </a:p>
          <a:p>
            <a:pPr eaLnBrk="1" hangingPunct="1"/>
            <a:r>
              <a:rPr lang="en-US" smtClean="0"/>
              <a:t>2. evolution (three stages theory)</a:t>
            </a:r>
          </a:p>
          <a:p>
            <a:pPr eaLnBrk="1" hangingPunct="1"/>
            <a:r>
              <a:rPr lang="en-US" smtClean="0"/>
              <a:t>3. analytically confused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eaLnBrk="1" hangingPunct="1"/>
            <a:r>
              <a:rPr lang="en-US" smtClean="0"/>
              <a:t>David Allison</a:t>
            </a:r>
            <a:br>
              <a:rPr lang="en-US" smtClean="0"/>
            </a:br>
            <a:r>
              <a:rPr lang="en-US" i="1" smtClean="0"/>
              <a:t>Reading the New Nietzsche</a:t>
            </a:r>
          </a:p>
        </p:txBody>
      </p:sp>
      <p:sp>
        <p:nvSpPr>
          <p:cNvPr id="5123" name="Content Placeholder 2"/>
          <p:cNvSpPr>
            <a:spLocks noGrp="1"/>
          </p:cNvSpPr>
          <p:nvPr>
            <p:ph idx="1"/>
          </p:nvPr>
        </p:nvSpPr>
        <p:spPr/>
        <p:txBody>
          <a:bodyPr/>
          <a:lstStyle/>
          <a:p>
            <a:pPr eaLnBrk="1" hangingPunct="1"/>
            <a:r>
              <a:rPr lang="en-US" smtClean="0"/>
              <a:t>“Nietzsche writes exclusively for you. Not at you but for you. For you, the reader. Only you.”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0"/>
            <a:lum/>
          </a:blip>
          <a:srcRect/>
          <a:tile tx="0" ty="0" sx="100000" sy="100000" flip="none" algn="tl"/>
        </a:blipFill>
        <a:effectLst/>
      </p:bgPr>
    </p:bg>
    <p:spTree>
      <p:nvGrpSpPr>
        <p:cNvPr id="1" name=""/>
        <p:cNvGrpSpPr/>
        <p:nvPr/>
      </p:nvGrpSpPr>
      <p:grpSpPr>
        <a:xfrm>
          <a:off x="0" y="0"/>
          <a:ext cx="0" cy="0"/>
          <a:chOff x="0" y="0"/>
          <a:chExt cx="0" cy="0"/>
        </a:xfrm>
      </p:grpSpPr>
      <p:sp>
        <p:nvSpPr>
          <p:cNvPr id="7170" name="Title 1"/>
          <p:cNvSpPr>
            <a:spLocks noGrp="1"/>
          </p:cNvSpPr>
          <p:nvPr>
            <p:ph type="title"/>
          </p:nvPr>
        </p:nvSpPr>
        <p:spPr>
          <a:xfrm>
            <a:off x="609600" y="152400"/>
            <a:ext cx="8229600" cy="334963"/>
          </a:xfrm>
        </p:spPr>
        <p:txBody>
          <a:bodyPr/>
          <a:lstStyle/>
          <a:p>
            <a:pPr eaLnBrk="1" hangingPunct="1"/>
            <a:r>
              <a:rPr lang="en-US" sz="1400" dirty="0" smtClean="0">
                <a:latin typeface="Franklin Gothic Heavy" pitchFamily="34" charset="0"/>
              </a:rPr>
              <a:t>The Doctrine of Style, 1882</a:t>
            </a:r>
          </a:p>
        </p:txBody>
      </p:sp>
      <p:sp>
        <p:nvSpPr>
          <p:cNvPr id="3" name="Content Placeholder 2"/>
          <p:cNvSpPr>
            <a:spLocks noGrp="1"/>
          </p:cNvSpPr>
          <p:nvPr>
            <p:ph sz="half" idx="1"/>
          </p:nvPr>
        </p:nvSpPr>
        <p:spPr>
          <a:xfrm>
            <a:off x="457200" y="533400"/>
            <a:ext cx="4038600" cy="6324600"/>
          </a:xfrm>
        </p:spPr>
        <p:txBody>
          <a:bodyPr rtlCol="0">
            <a:noAutofit/>
          </a:bodyPr>
          <a:lstStyle/>
          <a:p>
            <a:pPr eaLnBrk="1" fontAlgn="auto" hangingPunct="1">
              <a:spcAft>
                <a:spcPts val="0"/>
              </a:spcAft>
              <a:buFont typeface="Arial" pitchFamily="34" charset="0"/>
              <a:buNone/>
              <a:defRPr/>
            </a:pPr>
            <a:r>
              <a:rPr lang="en-US" sz="1000" b="1" dirty="0" smtClean="0"/>
              <a:t>         </a:t>
            </a:r>
          </a:p>
          <a:p>
            <a:pPr marL="0" indent="0" eaLnBrk="1" fontAlgn="auto" hangingPunct="1">
              <a:spcBef>
                <a:spcPts val="0"/>
              </a:spcBef>
              <a:spcAft>
                <a:spcPts val="300"/>
              </a:spcAft>
              <a:buFont typeface="Arial" pitchFamily="34" charset="0"/>
              <a:buNone/>
              <a:defRPr/>
            </a:pPr>
            <a:r>
              <a:rPr lang="en-US" sz="1000" b="1" dirty="0" smtClean="0"/>
              <a:t>        1. The first necessary matter is life: Style must </a:t>
            </a:r>
            <a:r>
              <a:rPr lang="en-US" sz="1000" b="1" i="1" dirty="0" smtClean="0"/>
              <a:t>live</a:t>
            </a:r>
            <a:r>
              <a:rPr lang="en-US" sz="1000" b="1" dirty="0" smtClean="0"/>
              <a:t>.</a:t>
            </a:r>
          </a:p>
          <a:p>
            <a:pPr marL="0" indent="0" eaLnBrk="1" fontAlgn="auto" hangingPunct="1">
              <a:spcBef>
                <a:spcPts val="0"/>
              </a:spcBef>
              <a:spcAft>
                <a:spcPts val="300"/>
              </a:spcAft>
              <a:buFont typeface="Arial" pitchFamily="34" charset="0"/>
              <a:buNone/>
              <a:defRPr/>
            </a:pPr>
            <a:endParaRPr lang="en-US" sz="1000" b="1" dirty="0" smtClean="0"/>
          </a:p>
          <a:p>
            <a:pPr marL="0" indent="0" eaLnBrk="1" fontAlgn="auto" hangingPunct="1">
              <a:spcBef>
                <a:spcPts val="0"/>
              </a:spcBef>
              <a:spcAft>
                <a:spcPts val="300"/>
              </a:spcAft>
              <a:buFont typeface="Arial" pitchFamily="34" charset="0"/>
              <a:buNone/>
              <a:defRPr/>
            </a:pPr>
            <a:r>
              <a:rPr lang="en-US" sz="1000" b="1" dirty="0" smtClean="0"/>
              <a:t>        2. Style must in retrospect be appropriate for you in relation to the whole particular person with whom you wish to confide. (The law of the </a:t>
            </a:r>
            <a:r>
              <a:rPr lang="en-US" sz="1000" b="1" i="1" dirty="0" smtClean="0"/>
              <a:t>double relation</a:t>
            </a:r>
            <a:r>
              <a:rPr lang="en-US" sz="1000" b="1" dirty="0" smtClean="0"/>
              <a:t>).</a:t>
            </a:r>
          </a:p>
          <a:p>
            <a:pPr marL="0" indent="0" eaLnBrk="1" fontAlgn="auto" hangingPunct="1">
              <a:spcBef>
                <a:spcPts val="0"/>
              </a:spcBef>
              <a:spcAft>
                <a:spcPts val="300"/>
              </a:spcAft>
              <a:buFont typeface="Arial" pitchFamily="34" charset="0"/>
              <a:buNone/>
              <a:defRPr/>
            </a:pPr>
            <a:endParaRPr lang="en-US" sz="1000" b="1" dirty="0" smtClean="0"/>
          </a:p>
          <a:p>
            <a:pPr marL="0" indent="0" eaLnBrk="1" fontAlgn="auto" hangingPunct="1">
              <a:spcBef>
                <a:spcPts val="0"/>
              </a:spcBef>
              <a:spcAft>
                <a:spcPts val="300"/>
              </a:spcAft>
              <a:buFont typeface="Arial" pitchFamily="34" charset="0"/>
              <a:buNone/>
              <a:defRPr/>
            </a:pPr>
            <a:r>
              <a:rPr lang="en-US" sz="1000" b="1" dirty="0" smtClean="0"/>
              <a:t>         3. One must first be quite clear about this:  thus and thus do I wish to speak and </a:t>
            </a:r>
            <a:r>
              <a:rPr lang="en-US" sz="1000" b="1" i="1" dirty="0" smtClean="0"/>
              <a:t>express</a:t>
            </a:r>
            <a:r>
              <a:rPr lang="en-US" sz="1000" b="1" dirty="0" smtClean="0"/>
              <a:t> myself – before one has the right to write.  Writing must be an emulation (</a:t>
            </a:r>
            <a:r>
              <a:rPr lang="en-US" sz="1000" b="1" i="1" dirty="0" err="1" smtClean="0"/>
              <a:t>Nachahmung</a:t>
            </a:r>
            <a:r>
              <a:rPr lang="en-US" sz="1000" b="1" dirty="0" smtClean="0"/>
              <a:t>)</a:t>
            </a:r>
          </a:p>
          <a:p>
            <a:pPr marL="0" indent="0" eaLnBrk="1" fontAlgn="auto" hangingPunct="1">
              <a:spcBef>
                <a:spcPts val="0"/>
              </a:spcBef>
              <a:spcAft>
                <a:spcPts val="300"/>
              </a:spcAft>
              <a:buFont typeface="Arial" pitchFamily="34" charset="0"/>
              <a:buNone/>
              <a:defRPr/>
            </a:pPr>
            <a:endParaRPr lang="en-US" sz="1000" b="1" dirty="0" smtClean="0"/>
          </a:p>
          <a:p>
            <a:pPr marL="0" indent="0" eaLnBrk="1" fontAlgn="auto" hangingPunct="1">
              <a:spcBef>
                <a:spcPts val="0"/>
              </a:spcBef>
              <a:spcAft>
                <a:spcPts val="300"/>
              </a:spcAft>
              <a:buFont typeface="Arial" pitchFamily="34" charset="0"/>
              <a:buNone/>
              <a:defRPr/>
            </a:pPr>
            <a:r>
              <a:rPr lang="en-US" sz="1000" b="1" dirty="0" smtClean="0"/>
              <a:t>          4. Because many of the means of those who speak (</a:t>
            </a:r>
            <a:r>
              <a:rPr lang="en-US" sz="1000" b="1" i="1" dirty="0" err="1" smtClean="0"/>
              <a:t>Vortragenden</a:t>
            </a:r>
            <a:r>
              <a:rPr lang="en-US" sz="1000" b="1" dirty="0" smtClean="0"/>
              <a:t>) are missing to those who write, the person who writes must have an overall highly developed expressive ability to present discourse as a model: the presentation of that which is written must necessarily fall out as much paler.</a:t>
            </a:r>
          </a:p>
          <a:p>
            <a:pPr marL="0" indent="0" eaLnBrk="1" fontAlgn="auto" hangingPunct="1">
              <a:spcBef>
                <a:spcPts val="0"/>
              </a:spcBef>
              <a:spcAft>
                <a:spcPts val="300"/>
              </a:spcAft>
              <a:buFont typeface="Arial" pitchFamily="34" charset="0"/>
              <a:buNone/>
              <a:defRPr/>
            </a:pPr>
            <a:endParaRPr lang="en-US" sz="1000" b="1" dirty="0" smtClean="0"/>
          </a:p>
          <a:p>
            <a:pPr marL="0" indent="0" eaLnBrk="1" fontAlgn="auto" hangingPunct="1">
              <a:spcBef>
                <a:spcPts val="0"/>
              </a:spcBef>
              <a:spcAft>
                <a:spcPts val="300"/>
              </a:spcAft>
              <a:buFont typeface="Arial" pitchFamily="34" charset="0"/>
              <a:buNone/>
              <a:defRPr/>
            </a:pPr>
            <a:r>
              <a:rPr lang="en-US" sz="1000" b="1" dirty="0" smtClean="0"/>
              <a:t>         5. Wealth in life betrays itself as </a:t>
            </a:r>
            <a:r>
              <a:rPr lang="en-US" sz="1000" b="1" i="1" dirty="0" smtClean="0"/>
              <a:t>wealth</a:t>
            </a:r>
            <a:r>
              <a:rPr lang="en-US" sz="1000" b="1" dirty="0" smtClean="0"/>
              <a:t> in </a:t>
            </a:r>
            <a:r>
              <a:rPr lang="en-US" sz="1000" b="1" i="1" dirty="0" smtClean="0"/>
              <a:t>gestures</a:t>
            </a:r>
            <a:r>
              <a:rPr lang="en-US" sz="1000" b="1" dirty="0" smtClean="0"/>
              <a:t> (</a:t>
            </a:r>
            <a:r>
              <a:rPr lang="en-US" sz="1000" b="1" i="1" dirty="0" err="1" smtClean="0"/>
              <a:t>Gebärde</a:t>
            </a:r>
            <a:r>
              <a:rPr lang="en-US" sz="1000" b="1" dirty="0" smtClean="0"/>
              <a:t>). Everything, the length and brevity of sentences, punctuation, the choice of words, pauses, the sequence of arguments – must be learned to be understood as gestures.</a:t>
            </a:r>
          </a:p>
          <a:p>
            <a:pPr marL="0" indent="0" eaLnBrk="1" fontAlgn="auto" hangingPunct="1">
              <a:spcBef>
                <a:spcPts val="0"/>
              </a:spcBef>
              <a:spcAft>
                <a:spcPts val="300"/>
              </a:spcAft>
              <a:buFont typeface="Arial" pitchFamily="34" charset="0"/>
              <a:buNone/>
              <a:defRPr/>
            </a:pPr>
            <a:endParaRPr lang="en-US" sz="1000" b="1" dirty="0" smtClean="0"/>
          </a:p>
          <a:p>
            <a:pPr marL="0" indent="0" eaLnBrk="1" fontAlgn="auto" hangingPunct="1">
              <a:spcBef>
                <a:spcPts val="0"/>
              </a:spcBef>
              <a:spcAft>
                <a:spcPts val="300"/>
              </a:spcAft>
              <a:buFont typeface="Arial" pitchFamily="34" charset="0"/>
              <a:buNone/>
              <a:defRPr/>
            </a:pPr>
            <a:r>
              <a:rPr lang="en-US" sz="1000" b="1" dirty="0" smtClean="0"/>
              <a:t>         6. Be careful about the use of periods (full stops). Only those beings that have a lengthy breath in speaking have the right to periods. For most, the use of periods is an affection.</a:t>
            </a:r>
          </a:p>
          <a:p>
            <a:pPr marL="0" indent="0" eaLnBrk="1" fontAlgn="auto" hangingPunct="1">
              <a:spcBef>
                <a:spcPts val="0"/>
              </a:spcBef>
              <a:spcAft>
                <a:spcPts val="300"/>
              </a:spcAft>
              <a:buFont typeface="Arial" pitchFamily="34" charset="0"/>
              <a:buNone/>
              <a:defRPr/>
            </a:pPr>
            <a:endParaRPr lang="en-US" sz="1000" b="1" dirty="0" smtClean="0"/>
          </a:p>
          <a:p>
            <a:pPr marL="0" indent="0" eaLnBrk="1" fontAlgn="auto" hangingPunct="1">
              <a:spcBef>
                <a:spcPts val="0"/>
              </a:spcBef>
              <a:spcAft>
                <a:spcPts val="300"/>
              </a:spcAft>
              <a:buFont typeface="Arial" pitchFamily="34" charset="0"/>
              <a:buNone/>
              <a:defRPr/>
            </a:pPr>
            <a:r>
              <a:rPr lang="en-US" sz="1000" b="1" dirty="0" smtClean="0"/>
              <a:t>         7. Style should show (</a:t>
            </a:r>
            <a:r>
              <a:rPr lang="en-US" sz="1000" b="1" i="1" dirty="0" err="1" smtClean="0"/>
              <a:t>beweisen</a:t>
            </a:r>
            <a:r>
              <a:rPr lang="en-US" sz="1000" b="1" dirty="0" smtClean="0"/>
              <a:t>) that one believes in ones thoughts, and does not only think them, but rather </a:t>
            </a:r>
            <a:r>
              <a:rPr lang="en-US" sz="1000" b="1" i="1" dirty="0" smtClean="0"/>
              <a:t>feels</a:t>
            </a:r>
            <a:r>
              <a:rPr lang="en-US" sz="1000" b="1" dirty="0" smtClean="0"/>
              <a:t> them.</a:t>
            </a:r>
          </a:p>
          <a:p>
            <a:pPr marL="0" indent="0" eaLnBrk="1" fontAlgn="auto" hangingPunct="1">
              <a:spcBef>
                <a:spcPts val="0"/>
              </a:spcBef>
              <a:spcAft>
                <a:spcPts val="300"/>
              </a:spcAft>
              <a:buFont typeface="Arial" pitchFamily="34" charset="0"/>
              <a:buNone/>
              <a:defRPr/>
            </a:pPr>
            <a:r>
              <a:rPr lang="en-US" sz="1000" b="1" dirty="0" smtClean="0"/>
              <a:t>          8. The more abstract is the trust that one wishes to teach, the more must one bring (</a:t>
            </a:r>
            <a:r>
              <a:rPr lang="en-US" sz="1000" b="1" i="1" dirty="0" err="1" smtClean="0"/>
              <a:t>verführen</a:t>
            </a:r>
            <a:r>
              <a:rPr lang="en-US" sz="1000" b="1" dirty="0" smtClean="0"/>
              <a:t>) sense (</a:t>
            </a:r>
            <a:r>
              <a:rPr lang="en-US" sz="1000" b="1" i="1" dirty="0" err="1" smtClean="0"/>
              <a:t>Sinne</a:t>
            </a:r>
            <a:r>
              <a:rPr lang="en-US" sz="1000" b="1" dirty="0" smtClean="0"/>
              <a:t>) to it.</a:t>
            </a:r>
          </a:p>
          <a:p>
            <a:pPr marL="0" indent="0" eaLnBrk="1" fontAlgn="auto" hangingPunct="1">
              <a:spcBef>
                <a:spcPts val="0"/>
              </a:spcBef>
              <a:spcAft>
                <a:spcPts val="300"/>
              </a:spcAft>
              <a:buFont typeface="Arial" pitchFamily="34" charset="0"/>
              <a:buNone/>
              <a:defRPr/>
            </a:pPr>
            <a:r>
              <a:rPr lang="en-US" sz="1000" b="1" dirty="0" smtClean="0"/>
              <a:t>         9. In the choice of its means, the rhythm of a good writer of prose (</a:t>
            </a:r>
            <a:r>
              <a:rPr lang="en-US" sz="1000" b="1" i="1" dirty="0" err="1" smtClean="0"/>
              <a:t>Prosaiker</a:t>
            </a:r>
            <a:r>
              <a:rPr lang="en-US" sz="1000" b="1" dirty="0" smtClean="0"/>
              <a:t>) approaches that of poetry, however without ever surpassing it.</a:t>
            </a:r>
          </a:p>
          <a:p>
            <a:pPr marL="0" indent="0" eaLnBrk="1" fontAlgn="auto" hangingPunct="1">
              <a:spcBef>
                <a:spcPts val="0"/>
              </a:spcBef>
              <a:spcAft>
                <a:spcPts val="300"/>
              </a:spcAft>
              <a:buFont typeface="Arial" pitchFamily="34" charset="0"/>
              <a:buNone/>
              <a:defRPr/>
            </a:pPr>
            <a:r>
              <a:rPr lang="en-US" sz="1000" b="1" dirty="0" smtClean="0"/>
              <a:t>         10. It is neither proper nor intelligent to anticipate  the small objections (</a:t>
            </a:r>
            <a:r>
              <a:rPr lang="en-US" sz="1000" b="1" i="1" dirty="0" err="1" smtClean="0"/>
              <a:t>leichteren</a:t>
            </a:r>
            <a:r>
              <a:rPr lang="en-US" sz="1000" b="1" i="1" dirty="0" smtClean="0"/>
              <a:t> </a:t>
            </a:r>
            <a:r>
              <a:rPr lang="en-US" sz="1000" b="1" i="1" dirty="0" err="1" smtClean="0"/>
              <a:t>Einwände</a:t>
            </a:r>
            <a:r>
              <a:rPr lang="en-US" sz="1000" b="1" dirty="0" smtClean="0"/>
              <a:t>) for ones readers.  It is very proper and very intelligent to leave it to ones readers to express themselves the essential point of our wisdom. </a:t>
            </a:r>
            <a:endParaRPr lang="en-US" sz="1000" dirty="0" smtClean="0"/>
          </a:p>
        </p:txBody>
      </p:sp>
      <p:sp>
        <p:nvSpPr>
          <p:cNvPr id="4" name="Content Placeholder 3"/>
          <p:cNvSpPr>
            <a:spLocks noGrp="1"/>
          </p:cNvSpPr>
          <p:nvPr>
            <p:ph sz="half" idx="2"/>
          </p:nvPr>
        </p:nvSpPr>
        <p:spPr>
          <a:xfrm>
            <a:off x="4648200" y="457200"/>
            <a:ext cx="4038600" cy="6400800"/>
          </a:xfrm>
        </p:spPr>
        <p:txBody>
          <a:bodyPr rtlCol="0">
            <a:noAutofit/>
          </a:bodyPr>
          <a:lstStyle/>
          <a:p>
            <a:pPr marL="0" indent="0" eaLnBrk="1" fontAlgn="auto" hangingPunct="1">
              <a:spcBef>
                <a:spcPts val="0"/>
              </a:spcBef>
              <a:spcAft>
                <a:spcPts val="300"/>
              </a:spcAft>
              <a:buFont typeface="Arial" pitchFamily="34" charset="0"/>
              <a:buNone/>
              <a:defRPr/>
            </a:pPr>
            <a:r>
              <a:rPr lang="de-DE" sz="1000" b="1" dirty="0" smtClean="0"/>
              <a:t> </a:t>
            </a:r>
          </a:p>
          <a:p>
            <a:pPr marL="0" indent="0" eaLnBrk="1" fontAlgn="auto" hangingPunct="1">
              <a:spcBef>
                <a:spcPts val="0"/>
              </a:spcBef>
              <a:spcAft>
                <a:spcPts val="300"/>
              </a:spcAft>
              <a:buFont typeface="Arial" pitchFamily="34" charset="0"/>
              <a:buNone/>
              <a:defRPr/>
            </a:pPr>
            <a:r>
              <a:rPr lang="de-DE" sz="1000" b="1" dirty="0" smtClean="0"/>
              <a:t>1.   Das Erste, was noth thut, ist Leben: der Stil soll leben.</a:t>
            </a:r>
            <a:endParaRPr lang="en-US" sz="1000" b="1" dirty="0" smtClean="0"/>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r>
              <a:rPr lang="de-DE" sz="1000" b="1" dirty="0" smtClean="0"/>
              <a:t> 2.   Der Stil soll dir angemessen sein in Hinsicht auf eine ganz bestimmte Person, der du dich mittheilen willst.  (Gesetz der doppelten Relation.)                       </a:t>
            </a:r>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r>
              <a:rPr lang="de-DE" sz="1000" b="1" dirty="0" smtClean="0"/>
              <a:t> 3.    Man muß erst genau wissen: „so und so würde ich dies sprechen und vortragen“ — bevor man schreiben darf. Schreiben muß eine Nachahmung sein.           </a:t>
            </a:r>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r>
              <a:rPr lang="de-DE" sz="1000" b="1" dirty="0" smtClean="0"/>
              <a:t> 4.   Weil dem Schreibenden viele Mittel des Vortragenden fehlen, so muß er im Allgemeinen eine sehr ausdrucksvolle Art von Vortrage zum Vorbild haben: das Abbild davon, das Geschriebene, wird schon nothwendig viel blässer ausfallen  </a:t>
            </a:r>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r>
              <a:rPr lang="de-DE" sz="1000" b="1" dirty="0" smtClean="0"/>
              <a:t>5.   Der Reichthum an Leben verräth sich durch Reichthum an Gebärden.  Man muß Alles, Länge und Kürze der Sätze, die Interpunktionen, die Wahl der Worte, die Pausen, die Reihenfolge der Argumente — als Gebärden empfinden lernen.  </a:t>
            </a:r>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r>
              <a:rPr lang="de-DE" sz="1000" b="1" dirty="0" smtClean="0"/>
              <a:t>  6.     Vorsicht vor der Periode!  Zur Periode haben nur die Menschen ein Recht, die einen langen Athem auch im Sprechen haben.  Bei den Meisten ist die Periode eine Affektation.</a:t>
            </a:r>
            <a:endParaRPr lang="en-US" sz="1000" b="1" dirty="0" smtClean="0"/>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endParaRPr lang="de-DE" sz="1000" b="1" dirty="0" smtClean="0"/>
          </a:p>
          <a:p>
            <a:pPr marL="0" indent="0" eaLnBrk="1" fontAlgn="auto" hangingPunct="1">
              <a:spcBef>
                <a:spcPts val="0"/>
              </a:spcBef>
              <a:spcAft>
                <a:spcPts val="300"/>
              </a:spcAft>
              <a:buFont typeface="Arial" pitchFamily="34" charset="0"/>
              <a:buNone/>
              <a:defRPr/>
            </a:pPr>
            <a:r>
              <a:rPr lang="de-DE" sz="1000" b="1" dirty="0" smtClean="0"/>
              <a:t> 7.     Der Stil soll beweisen, daß man an seine Gedanken glaubt, und sie nicht nur denkt, sondern empfindet.</a:t>
            </a:r>
            <a:endParaRPr lang="en-US" sz="1000" b="1" dirty="0" smtClean="0"/>
          </a:p>
          <a:p>
            <a:pPr marL="0" indent="0" eaLnBrk="1" fontAlgn="auto" hangingPunct="1">
              <a:spcBef>
                <a:spcPts val="0"/>
              </a:spcBef>
              <a:spcAft>
                <a:spcPts val="300"/>
              </a:spcAft>
              <a:buFont typeface="Arial" pitchFamily="34" charset="0"/>
              <a:buNone/>
              <a:defRPr/>
            </a:pPr>
            <a:r>
              <a:rPr lang="de-DE" sz="1000" b="1" dirty="0" smtClean="0"/>
              <a:t>  8.     Je abstrakter die Wahrheit ist, die man lehren will, um so mehr muß man erst die Sinne zu ihr verführen.</a:t>
            </a:r>
            <a:endParaRPr lang="en-US" sz="1000" b="1" dirty="0" smtClean="0"/>
          </a:p>
          <a:p>
            <a:pPr marL="0" indent="0" eaLnBrk="1" fontAlgn="auto" hangingPunct="1">
              <a:spcBef>
                <a:spcPts val="0"/>
              </a:spcBef>
              <a:spcAft>
                <a:spcPts val="300"/>
              </a:spcAft>
              <a:buFont typeface="Arial" pitchFamily="34" charset="0"/>
              <a:buNone/>
              <a:defRPr/>
            </a:pPr>
            <a:r>
              <a:rPr lang="de-DE" sz="1000" b="1" dirty="0" smtClean="0"/>
              <a:t>  9.     Der Takt des guten Prosaikers in der Wahl seiner Mittel besteht darin, dicht an die Poesie heranzutreten, aber niemals zu ihr überzutreten.</a:t>
            </a:r>
            <a:endParaRPr lang="en-US" sz="1000" b="1" dirty="0" smtClean="0"/>
          </a:p>
          <a:p>
            <a:pPr marL="0" indent="0" eaLnBrk="1" fontAlgn="auto" hangingPunct="1">
              <a:spcBef>
                <a:spcPts val="0"/>
              </a:spcBef>
              <a:spcAft>
                <a:spcPts val="300"/>
              </a:spcAft>
              <a:buFont typeface="Arial" pitchFamily="34" charset="0"/>
              <a:buNone/>
              <a:defRPr/>
            </a:pPr>
            <a:r>
              <a:rPr lang="de-DE" sz="1000" b="1" dirty="0" smtClean="0"/>
              <a:t> 10.     Es ist nicht artig und klug, seinem Leser die leichteren Einwände vorwegzunehmen.  Es ist sehr artig und sehr klug, seinem Leser zu überlassen, die letzte Quintessenz unsrer </a:t>
            </a:r>
            <a:r>
              <a:rPr lang="en-US" sz="1000" b="1" dirty="0" err="1" smtClean="0"/>
              <a:t>Weisheit</a:t>
            </a:r>
            <a:r>
              <a:rPr lang="en-US" sz="1000" b="1" dirty="0" smtClean="0"/>
              <a:t> </a:t>
            </a:r>
            <a:r>
              <a:rPr lang="en-US" sz="1000" b="1" dirty="0" err="1" smtClean="0"/>
              <a:t>selber</a:t>
            </a:r>
            <a:r>
              <a:rPr lang="en-US" sz="1000" b="1" dirty="0" smtClean="0"/>
              <a:t> </a:t>
            </a:r>
            <a:r>
              <a:rPr lang="en-US" sz="1000" b="1" dirty="0" err="1" smtClean="0"/>
              <a:t>auszusprechen</a:t>
            </a:r>
            <a:r>
              <a:rPr lang="en-US" sz="1000" b="1" dirty="0" smtClean="0"/>
              <a:t>.</a:t>
            </a:r>
          </a:p>
          <a:p>
            <a:pPr eaLnBrk="1" fontAlgn="auto" hangingPunct="1">
              <a:spcAft>
                <a:spcPts val="0"/>
              </a:spcAft>
              <a:buFont typeface="Arial" pitchFamily="34" charset="0"/>
              <a:buNone/>
              <a:defRPr/>
            </a:pPr>
            <a:endParaRPr lang="en-US" sz="10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p:txBody>
          <a:bodyPr/>
          <a:lstStyle/>
          <a:p>
            <a:r>
              <a:rPr lang="en-US" dirty="0" smtClean="0"/>
              <a:t> </a:t>
            </a:r>
          </a:p>
        </p:txBody>
      </p:sp>
      <p:sp>
        <p:nvSpPr>
          <p:cNvPr id="7171" name="Content Placeholder 5"/>
          <p:cNvSpPr>
            <a:spLocks noGrp="1"/>
          </p:cNvSpPr>
          <p:nvPr>
            <p:ph idx="1"/>
          </p:nvPr>
        </p:nvSpPr>
        <p:spPr>
          <a:xfrm>
            <a:off x="457200" y="1600200"/>
            <a:ext cx="8229600" cy="4800600"/>
          </a:xfrm>
        </p:spPr>
        <p:txBody>
          <a:bodyPr/>
          <a:lstStyle/>
          <a:p>
            <a:pPr>
              <a:defRPr/>
            </a:pPr>
            <a:r>
              <a:rPr lang="en-US" sz="2000" b="1" dirty="0" smtClean="0"/>
              <a:t>“The reader who falls short of the aphorism’s resonant or entire meaning, i.e. the reader who misses its musical significance, not only fails to ‘get it,’ as we say, but this failure is ineluctable because it is a failure unawares, hence, and effectively, incorrigible.  Any aphorism, every </a:t>
            </a:r>
            <a:r>
              <a:rPr lang="en-US" sz="2000" b="1" dirty="0" err="1" smtClean="0"/>
              <a:t>Nietzschean</a:t>
            </a:r>
            <a:r>
              <a:rPr lang="en-US" sz="2000" b="1" dirty="0" smtClean="0"/>
              <a:t> text, has at least two points, if not indeed many more, which excess permits most readers to come away with at least a partial notion of the text....  Taking up the musical sense of the aphorism, one keeps both its subject matter and its development as part of a whole.  Thus positions, statements at variance with one another are not simple contra</a:t>
            </a:r>
            <a:r>
              <a:rPr lang="en-US" sz="2000" b="1" i="1" dirty="0" smtClean="0"/>
              <a:t>dictions</a:t>
            </a:r>
            <a:r>
              <a:rPr lang="en-US" sz="2000" b="1" dirty="0" smtClean="0"/>
              <a:t> but contra</a:t>
            </a:r>
            <a:r>
              <a:rPr lang="en-US" sz="2000" b="1" i="1" dirty="0" smtClean="0"/>
              <a:t>puntal</a:t>
            </a:r>
            <a:r>
              <a:rPr lang="en-US" sz="2000" b="1" dirty="0" smtClean="0"/>
              <a:t>... “</a:t>
            </a:r>
          </a:p>
          <a:p>
            <a:pPr marL="548640">
              <a:defRPr/>
            </a:pPr>
            <a:r>
              <a:rPr lang="en-US" sz="2000" b="1" dirty="0" smtClean="0"/>
              <a:t> from </a:t>
            </a:r>
            <a:r>
              <a:rPr lang="en-US" sz="2000" b="1" dirty="0" err="1" smtClean="0"/>
              <a:t>Babette</a:t>
            </a:r>
            <a:r>
              <a:rPr lang="en-US" sz="2000" b="1" dirty="0" smtClean="0"/>
              <a:t> E. Babich, “</a:t>
            </a:r>
            <a:r>
              <a:rPr lang="en-US" sz="2000" b="1" dirty="0" err="1" smtClean="0">
                <a:latin typeface="SIL Galatia" pitchFamily="2" charset="2"/>
              </a:rPr>
              <a:t>Mousike</a:t>
            </a:r>
            <a:r>
              <a:rPr lang="en-US" sz="2000" b="1" dirty="0" smtClean="0">
                <a:latin typeface="SIL Galatia" pitchFamily="2" charset="2"/>
              </a:rPr>
              <a:t> </a:t>
            </a:r>
            <a:r>
              <a:rPr lang="en-US" sz="2000" b="1" dirty="0" err="1" smtClean="0">
                <a:latin typeface="SIL Galatia" pitchFamily="2" charset="2"/>
              </a:rPr>
              <a:t>tecne</a:t>
            </a:r>
            <a:r>
              <a:rPr lang="en-US" sz="2000" b="1" dirty="0" smtClean="0"/>
              <a:t>: The Philosophical Praxis of Music in Plato, Nietzsche, Heidegger” in Robert Burch and Massimo </a:t>
            </a:r>
            <a:r>
              <a:rPr lang="en-US" sz="2000" b="1" dirty="0" err="1" smtClean="0"/>
              <a:t>Verdicchio</a:t>
            </a:r>
            <a:r>
              <a:rPr lang="en-US" sz="2000" b="1" dirty="0" smtClean="0"/>
              <a:t>, eds., </a:t>
            </a:r>
            <a:r>
              <a:rPr lang="en-US" sz="2000" b="1" i="1" dirty="0" smtClean="0"/>
              <a:t>Gesture and Word: Thinking Between Philosophy and Poetry. </a:t>
            </a:r>
            <a:r>
              <a:rPr lang="en-US" sz="2000" b="1" dirty="0" smtClean="0"/>
              <a:t>London: Continuum, 2002. p. 178. Expanded in her </a:t>
            </a:r>
            <a:r>
              <a:rPr lang="en-US" sz="2000" b="1" i="1" dirty="0" smtClean="0"/>
              <a:t>Words in Blood, Like Flowers.</a:t>
            </a:r>
          </a:p>
          <a:p>
            <a:pPr>
              <a:defRPr/>
            </a:pPr>
            <a:endParaRPr lang="en-US"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GM I, 1</a:t>
            </a:r>
          </a:p>
        </p:txBody>
      </p:sp>
      <p:sp>
        <p:nvSpPr>
          <p:cNvPr id="10243" name="Content Placeholder 2"/>
          <p:cNvSpPr>
            <a:spLocks noGrp="1"/>
          </p:cNvSpPr>
          <p:nvPr>
            <p:ph idx="1"/>
          </p:nvPr>
        </p:nvSpPr>
        <p:spPr>
          <a:xfrm>
            <a:off x="457200" y="1600200"/>
            <a:ext cx="8229600" cy="4953000"/>
          </a:xfrm>
        </p:spPr>
        <p:txBody>
          <a:bodyPr/>
          <a:lstStyle/>
          <a:p>
            <a:pPr eaLnBrk="1" hangingPunct="1"/>
            <a:r>
              <a:rPr lang="de-DE" sz="2000" b="1" smtClean="0">
                <a:solidFill>
                  <a:srgbClr val="C00000"/>
                </a:solidFill>
              </a:rPr>
              <a:t>—</a:t>
            </a:r>
            <a:r>
              <a:rPr lang="de-DE" sz="2000" b="1" smtClean="0"/>
              <a:t> </a:t>
            </a:r>
            <a:r>
              <a:rPr lang="de-DE" sz="1600" b="1" smtClean="0"/>
              <a:t>Diese englischen Psychologen, denen man bisher auch die einzigen Versuche zu danken hat, es zu einer Entstehungsgeschichte der Moral zu bringen</a:t>
            </a:r>
            <a:r>
              <a:rPr lang="de-DE" sz="1800" b="1" smtClean="0">
                <a:solidFill>
                  <a:srgbClr val="C00000"/>
                </a:solidFill>
              </a:rPr>
              <a:t>,</a:t>
            </a:r>
            <a:r>
              <a:rPr lang="de-DE" sz="1800" b="1" smtClean="0"/>
              <a:t> </a:t>
            </a:r>
            <a:r>
              <a:rPr lang="de-DE" sz="1600" b="1" smtClean="0"/>
              <a:t>— sie geben uns mit sich selbst kein kleines Räthsel auf; sie haben sogar, dass ich es gestehe, eben damit, als leibhaftige Räthsel, etwas Wesentliches vor ihren Büchern voraus — sie selbst sind interessant!</a:t>
            </a:r>
          </a:p>
          <a:p>
            <a:pPr eaLnBrk="1" hangingPunct="1"/>
            <a:r>
              <a:rPr lang="en-US" sz="1600" b="1" smtClean="0"/>
              <a:t>These English psychologists, whom one has also to thanks for the only attempts hitherto to arrive at a history of the origin of morality – they themselves are no easy riddle; I confess that, as living riddles, they even possess one essential advantage over their </a:t>
            </a:r>
            <a:r>
              <a:rPr lang="en-US" sz="1600" b="1" i="1" smtClean="0"/>
              <a:t>books—they are interesting!                                                                                                 </a:t>
            </a:r>
            <a:r>
              <a:rPr lang="en-US" sz="1600" b="1" smtClean="0"/>
              <a:t>[Kaufmann]</a:t>
            </a:r>
          </a:p>
          <a:p>
            <a:pPr eaLnBrk="1" hangingPunct="1"/>
            <a:r>
              <a:rPr lang="de-DE" sz="2000" b="1" smtClean="0">
                <a:solidFill>
                  <a:srgbClr val="C00000"/>
                </a:solidFill>
              </a:rPr>
              <a:t>—</a:t>
            </a:r>
            <a:r>
              <a:rPr lang="en-US" sz="1600" b="1" smtClean="0"/>
              <a:t> These English psychologists, who have to be thanked for having made the only attempts so far to write a history of the emergence of morality</a:t>
            </a:r>
            <a:r>
              <a:rPr lang="en-US" sz="2000" b="1" smtClean="0">
                <a:solidFill>
                  <a:srgbClr val="C00000"/>
                </a:solidFill>
              </a:rPr>
              <a:t>,</a:t>
            </a:r>
            <a:r>
              <a:rPr lang="en-US" sz="1600" b="1" smtClean="0"/>
              <a:t> -- provide us with a small riddle in the form of themselves; in fact, I admit that as living riddles they have a significant advantage over their books – </a:t>
            </a:r>
            <a:r>
              <a:rPr lang="en-US" sz="1600" b="1" i="1" smtClean="0"/>
              <a:t>they are actually interesting</a:t>
            </a:r>
            <a:r>
              <a:rPr lang="en-US" sz="1600" b="1" smtClean="0"/>
              <a:t>!                                    [Diethe]</a:t>
            </a:r>
          </a:p>
          <a:p>
            <a:pPr eaLnBrk="1" hangingPunct="1"/>
            <a:r>
              <a:rPr lang="de-DE" sz="2000" b="1" smtClean="0">
                <a:solidFill>
                  <a:srgbClr val="C00000"/>
                </a:solidFill>
              </a:rPr>
              <a:t>—</a:t>
            </a:r>
            <a:r>
              <a:rPr lang="en-US" sz="2000" b="1" smtClean="0">
                <a:solidFill>
                  <a:srgbClr val="C00000"/>
                </a:solidFill>
              </a:rPr>
              <a:t> </a:t>
            </a:r>
            <a:r>
              <a:rPr lang="en-US" sz="1600" b="1" smtClean="0"/>
              <a:t>These English psychologists, whom one has to thank for having brought into the world the up until now only attempt  at an account of the emergence of morality</a:t>
            </a:r>
            <a:r>
              <a:rPr lang="en-US" sz="2000" b="1" smtClean="0">
                <a:solidFill>
                  <a:srgbClr val="C00000"/>
                </a:solidFill>
              </a:rPr>
              <a:t>,</a:t>
            </a:r>
            <a:r>
              <a:rPr lang="en-US" sz="1600" b="1" smtClean="0"/>
              <a:t> -- by their person they assign  to us no small riddle; I confess that even  as living riddles they have an essential advantage over their books – </a:t>
            </a:r>
            <a:r>
              <a:rPr lang="en-US" sz="1600" b="1" i="1" smtClean="0"/>
              <a:t>they themselves are interesting</a:t>
            </a:r>
            <a:r>
              <a:rPr lang="en-US" sz="1600" b="1" smtClean="0"/>
              <a:t>!                  [mine]</a:t>
            </a:r>
            <a:endParaRPr lang="en-US" b="1"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GM I, 7</a:t>
            </a:r>
          </a:p>
        </p:txBody>
      </p:sp>
      <p:sp>
        <p:nvSpPr>
          <p:cNvPr id="3" name="Content Placeholder 2"/>
          <p:cNvSpPr>
            <a:spLocks noGrp="1"/>
          </p:cNvSpPr>
          <p:nvPr>
            <p:ph idx="1"/>
          </p:nvPr>
        </p:nvSpPr>
        <p:spPr/>
        <p:txBody>
          <a:bodyPr/>
          <a:lstStyle/>
          <a:p>
            <a:pPr indent="0" eaLnBrk="1" hangingPunct="1">
              <a:spcBef>
                <a:spcPts val="0"/>
              </a:spcBef>
              <a:buFont typeface="Arial" pitchFamily="34" charset="0"/>
              <a:buNone/>
              <a:defRPr/>
            </a:pPr>
            <a:r>
              <a:rPr lang="en-GB" sz="2000" b="1" dirty="0" smtClean="0"/>
              <a:t>-- You will have already guessed how easily the priestly way of evaluating can split from the knightly-aristocratic and then continue to develop into its opposite. Such a development receives a special stimulus every time the priestly caste and the warrior caste confront each other jealously and cannot be one with the other as to the prize. The premise of the knightly-aristocratic value-judgments is a powerful physicality, a radiant [</a:t>
            </a:r>
            <a:r>
              <a:rPr lang="en-GB" sz="2000" b="1" i="1" dirty="0" err="1" smtClean="0">
                <a:solidFill>
                  <a:schemeClr val="tx2">
                    <a:lumMod val="60000"/>
                    <a:lumOff val="40000"/>
                  </a:schemeClr>
                </a:solidFill>
              </a:rPr>
              <a:t>blühende</a:t>
            </a:r>
            <a:r>
              <a:rPr lang="en-GB" sz="2000" b="1" dirty="0" smtClean="0">
                <a:solidFill>
                  <a:schemeClr val="tx2">
                    <a:lumMod val="60000"/>
                    <a:lumOff val="40000"/>
                  </a:schemeClr>
                </a:solidFill>
              </a:rPr>
              <a:t>:  </a:t>
            </a:r>
            <a:r>
              <a:rPr lang="en-GB" sz="2000" b="1" dirty="0" err="1" smtClean="0">
                <a:solidFill>
                  <a:schemeClr val="tx2">
                    <a:lumMod val="60000"/>
                    <a:lumOff val="40000"/>
                  </a:schemeClr>
                </a:solidFill>
              </a:rPr>
              <a:t>Diethe</a:t>
            </a:r>
            <a:r>
              <a:rPr lang="en-GB" sz="2000" b="1" dirty="0" smtClean="0">
                <a:solidFill>
                  <a:schemeClr val="tx2">
                    <a:lumMod val="60000"/>
                    <a:lumOff val="40000"/>
                  </a:schemeClr>
                </a:solidFill>
              </a:rPr>
              <a:t> gives blossoming, Kaufmann ‘flourishing</a:t>
            </a:r>
            <a:r>
              <a:rPr lang="en-GB" sz="2000" b="1" dirty="0" smtClean="0"/>
              <a:t>], rich, a health that overflows itself </a:t>
            </a:r>
            <a:r>
              <a:rPr lang="en-GB" sz="2000" b="1" dirty="0" smtClean="0">
                <a:solidFill>
                  <a:schemeClr val="tx2">
                    <a:lumMod val="60000"/>
                    <a:lumOff val="40000"/>
                  </a:schemeClr>
                </a:solidFill>
              </a:rPr>
              <a:t>[ </a:t>
            </a:r>
            <a:r>
              <a:rPr lang="en-GB" sz="2000" b="1" i="1" dirty="0" err="1" smtClean="0">
                <a:solidFill>
                  <a:schemeClr val="tx2">
                    <a:lumMod val="60000"/>
                    <a:lumOff val="40000"/>
                  </a:schemeClr>
                </a:solidFill>
              </a:rPr>
              <a:t>selbst</a:t>
            </a:r>
            <a:r>
              <a:rPr lang="en-GB" sz="2000" b="1" i="1" dirty="0" smtClean="0">
                <a:solidFill>
                  <a:schemeClr val="tx2">
                    <a:lumMod val="60000"/>
                    <a:lumOff val="40000"/>
                  </a:schemeClr>
                </a:solidFill>
              </a:rPr>
              <a:t> </a:t>
            </a:r>
            <a:r>
              <a:rPr lang="en-GB" sz="2000" b="1" i="1" dirty="0" err="1" smtClean="0">
                <a:solidFill>
                  <a:schemeClr val="tx2">
                    <a:lumMod val="60000"/>
                    <a:lumOff val="40000"/>
                  </a:schemeClr>
                </a:solidFill>
              </a:rPr>
              <a:t>überschäumende</a:t>
            </a:r>
            <a:r>
              <a:rPr lang="en-GB" sz="2000" b="1" dirty="0" smtClean="0">
                <a:solidFill>
                  <a:schemeClr val="tx2">
                    <a:lumMod val="60000"/>
                    <a:lumOff val="40000"/>
                  </a:schemeClr>
                </a:solidFill>
              </a:rPr>
              <a:t>:  D: even effervescent; K even overflowing],</a:t>
            </a:r>
            <a:r>
              <a:rPr lang="en-GB" sz="2000" b="1" dirty="0" smtClean="0"/>
              <a:t> which includes all that it needs to maintain itself, war, adventure, the hunt, the dance, sports </a:t>
            </a:r>
            <a:r>
              <a:rPr lang="en-GB" sz="2000" b="1" dirty="0" smtClean="0">
                <a:solidFill>
                  <a:schemeClr val="tx2">
                    <a:lumMod val="60000"/>
                    <a:lumOff val="40000"/>
                  </a:schemeClr>
                </a:solidFill>
              </a:rPr>
              <a:t>*(</a:t>
            </a:r>
            <a:r>
              <a:rPr lang="en-GB" sz="2000" b="1" i="1" dirty="0" err="1" smtClean="0">
                <a:solidFill>
                  <a:schemeClr val="tx2">
                    <a:lumMod val="60000"/>
                    <a:lumOff val="40000"/>
                  </a:schemeClr>
                </a:solidFill>
              </a:rPr>
              <a:t>Kampfspiele</a:t>
            </a:r>
            <a:r>
              <a:rPr lang="en-GB" sz="2000" b="1" dirty="0" smtClean="0">
                <a:solidFill>
                  <a:schemeClr val="tx2">
                    <a:lumMod val="60000"/>
                    <a:lumOff val="40000"/>
                  </a:schemeClr>
                </a:solidFill>
              </a:rPr>
              <a:t>: D jousting, K war games) </a:t>
            </a:r>
            <a:r>
              <a:rPr lang="en-GB" sz="2000" b="1" dirty="0" smtClean="0"/>
              <a:t>and above all contains in itself all that is strong, free, happy activity.</a:t>
            </a:r>
          </a:p>
          <a:p>
            <a:pPr lvl="1" indent="0" eaLnBrk="1" hangingPunct="1">
              <a:spcBef>
                <a:spcPts val="0"/>
              </a:spcBef>
              <a:buFont typeface="Arial" charset="0"/>
              <a:buChar char="–"/>
              <a:defRPr/>
            </a:pPr>
            <a:r>
              <a:rPr lang="de-DE" sz="1600" b="1" dirty="0" smtClean="0"/>
              <a:t> "</a:t>
            </a:r>
            <a:r>
              <a:rPr lang="de-DE" sz="1600" b="1" i="1" dirty="0" smtClean="0"/>
              <a:t>Deutsche Kampfspiele</a:t>
            </a:r>
            <a:r>
              <a:rPr lang="de-DE" sz="1600" b="1" dirty="0" smtClean="0"/>
              <a:t>" (</a:t>
            </a:r>
            <a:r>
              <a:rPr lang="de-DE" sz="1600" b="1" i="1" dirty="0" smtClean="0"/>
              <a:t>"</a:t>
            </a:r>
            <a:r>
              <a:rPr lang="de-DE" sz="1600" b="1" dirty="0" smtClean="0"/>
              <a:t>German Fighting/Battle Games</a:t>
            </a:r>
            <a:r>
              <a:rPr lang="de-DE" sz="1600" b="1" i="1" dirty="0" smtClean="0"/>
              <a:t>"</a:t>
            </a:r>
            <a:r>
              <a:rPr lang="de-DE" sz="1600" b="1" dirty="0" smtClean="0"/>
              <a:t>) was the name given to the games  in Germany in 1920, 1922 (WInter), 1926 and 1930 when Germany was excluded from the Olympics.</a:t>
            </a:r>
            <a:endParaRPr lang="en-US" sz="1600" b="1" dirty="0" smtClean="0"/>
          </a:p>
          <a:p>
            <a:pPr eaLnBrk="1" hangingPunct="1">
              <a:buFont typeface="Arial" charset="0"/>
              <a:buChar char="•"/>
              <a:defRPr/>
            </a:pPr>
            <a:endParaRPr lang="en-US"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Twilight of the Idols: “Morality as Anti-Nature, section 5</a:t>
            </a:r>
          </a:p>
        </p:txBody>
      </p:sp>
      <p:sp>
        <p:nvSpPr>
          <p:cNvPr id="12291" name="Content Placeholder 2"/>
          <p:cNvSpPr>
            <a:spLocks noGrp="1"/>
          </p:cNvSpPr>
          <p:nvPr>
            <p:ph idx="1"/>
          </p:nvPr>
        </p:nvSpPr>
        <p:spPr/>
        <p:txBody>
          <a:bodyPr/>
          <a:lstStyle/>
          <a:p>
            <a:pPr eaLnBrk="1" hangingPunct="1"/>
            <a:r>
              <a:rPr lang="en-US" b="1" i="1" smtClean="0"/>
              <a:t>Given that </a:t>
            </a:r>
            <a:r>
              <a:rPr lang="en-US" b="1" i="1" smtClean="0">
                <a:solidFill>
                  <a:srgbClr val="C00000"/>
                </a:solidFill>
              </a:rPr>
              <a:t>one</a:t>
            </a:r>
            <a:r>
              <a:rPr lang="en-US" b="1" i="1" smtClean="0"/>
              <a:t> has grasped the sacrilege of such a revolt against life, like the revolt that has become nearly sacrosanct in Christian morality, </a:t>
            </a:r>
            <a:r>
              <a:rPr lang="en-US" b="1" i="1" smtClean="0">
                <a:solidFill>
                  <a:srgbClr val="C00000"/>
                </a:solidFill>
              </a:rPr>
              <a:t>one</a:t>
            </a:r>
            <a:r>
              <a:rPr lang="en-US" b="1" i="1" smtClean="0"/>
              <a:t> thus has, fortunately, grasped something else as well: the uselessness, illusiveness,  absurdity, and mendacity of such a revolt. </a:t>
            </a:r>
            <a:endParaRPr lang="en-US" b="1"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z="3200" i="1" smtClean="0"/>
              <a:t>Twilight of the Idols</a:t>
            </a:r>
            <a:r>
              <a:rPr lang="en-US" sz="3200" smtClean="0"/>
              <a:t>: “Morality as Anti-Nature,” 5</a:t>
            </a:r>
          </a:p>
        </p:txBody>
      </p:sp>
      <p:sp>
        <p:nvSpPr>
          <p:cNvPr id="13315" name="Content Placeholder 2"/>
          <p:cNvSpPr>
            <a:spLocks noGrp="1"/>
          </p:cNvSpPr>
          <p:nvPr>
            <p:ph idx="1"/>
          </p:nvPr>
        </p:nvSpPr>
        <p:spPr/>
        <p:txBody>
          <a:bodyPr/>
          <a:lstStyle/>
          <a:p>
            <a:pPr eaLnBrk="1" hangingPunct="1"/>
            <a:r>
              <a:rPr lang="en-US" b="1" i="1" smtClean="0"/>
              <a:t>A condemnation of life by </a:t>
            </a:r>
            <a:r>
              <a:rPr lang="en-US" b="1" i="1" smtClean="0">
                <a:solidFill>
                  <a:srgbClr val="C00000"/>
                </a:solidFill>
              </a:rPr>
              <a:t>one</a:t>
            </a:r>
            <a:r>
              <a:rPr lang="en-US" b="1" i="1" smtClean="0"/>
              <a:t> who is alive remains, in the end, </a:t>
            </a:r>
            <a:r>
              <a:rPr lang="en-US" b="1" i="1" u="sng" smtClean="0"/>
              <a:t>just a symptom </a:t>
            </a:r>
            <a:r>
              <a:rPr lang="en-US" b="1" i="1" smtClean="0"/>
              <a:t>of a particular kind of life: this does not at all raise the question of whether the condemnation is justified or unjustified.</a:t>
            </a:r>
            <a:endParaRPr lang="en-US" b="1" smtClean="0"/>
          </a:p>
          <a:p>
            <a:pPr eaLnBrk="1" hangingPunct="1"/>
            <a:endParaRPr lang="en-US" b="1"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sp>
        <p:nvSpPr>
          <p:cNvPr id="14339" name="Content Placeholder 2"/>
          <p:cNvSpPr>
            <a:spLocks noGrp="1"/>
          </p:cNvSpPr>
          <p:nvPr>
            <p:ph idx="1"/>
          </p:nvPr>
        </p:nvSpPr>
        <p:spPr/>
        <p:txBody>
          <a:bodyPr/>
          <a:lstStyle/>
          <a:p>
            <a:pPr eaLnBrk="1" hangingPunct="1"/>
            <a:r>
              <a:rPr lang="en-US" b="1" i="1" smtClean="0">
                <a:solidFill>
                  <a:srgbClr val="C00000"/>
                </a:solidFill>
              </a:rPr>
              <a:t>One</a:t>
            </a:r>
            <a:r>
              <a:rPr lang="en-US" b="1" i="1" smtClean="0"/>
              <a:t> would have to occupy a position outside life, and on the other hand to know it as well </a:t>
            </a:r>
            <a:r>
              <a:rPr lang="en-US" b="1" i="1" u="sng" smtClean="0"/>
              <a:t>as one, as many, as all </a:t>
            </a:r>
            <a:r>
              <a:rPr lang="en-US" b="1" i="1" smtClean="0"/>
              <a:t>who have lived it, in order to be allowed even to touch upon the problem of the value of life</a:t>
            </a:r>
            <a:r>
              <a:rPr lang="en-US" b="1" i="1" smtClean="0">
                <a:solidFill>
                  <a:srgbClr val="C00000"/>
                </a:solidFill>
              </a:rPr>
              <a:t>:</a:t>
            </a:r>
            <a:endParaRPr lang="en-US" b="1" smtClean="0">
              <a:solidFill>
                <a:srgbClr val="C00000"/>
              </a:solidFill>
            </a:endParaRPr>
          </a:p>
          <a:p>
            <a:pPr eaLnBrk="1" hangingPunct="1"/>
            <a:endParaRPr lang="en-US" b="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uh.edu/engines/friederich-nietzsche-standfordlibary.jpg"/>
          <p:cNvPicPr>
            <a:picLocks noChangeAspect="1" noChangeArrowheads="1"/>
          </p:cNvPicPr>
          <p:nvPr/>
        </p:nvPicPr>
        <p:blipFill>
          <a:blip r:embed="rId3" cstate="print"/>
          <a:srcRect/>
          <a:stretch>
            <a:fillRect/>
          </a:stretch>
        </p:blipFill>
        <p:spPr bwMode="auto">
          <a:xfrm>
            <a:off x="2286003" y="152400"/>
            <a:ext cx="2438397" cy="3017520"/>
          </a:xfrm>
          <a:prstGeom prst="rect">
            <a:avLst/>
          </a:prstGeom>
          <a:noFill/>
        </p:spPr>
      </p:pic>
      <p:pic>
        <p:nvPicPr>
          <p:cNvPr id="2056" name="Picture 8" descr="http://www.rumormillnews.com/pix3/Nietzsche3-Young_Man.jpg"/>
          <p:cNvPicPr>
            <a:picLocks noChangeAspect="1" noChangeArrowheads="1"/>
          </p:cNvPicPr>
          <p:nvPr/>
        </p:nvPicPr>
        <p:blipFill>
          <a:blip r:embed="rId4" cstate="print"/>
          <a:srcRect/>
          <a:stretch>
            <a:fillRect/>
          </a:stretch>
        </p:blipFill>
        <p:spPr bwMode="auto">
          <a:xfrm>
            <a:off x="228600" y="152400"/>
            <a:ext cx="1942165" cy="3108960"/>
          </a:xfrm>
          <a:prstGeom prst="rect">
            <a:avLst/>
          </a:prstGeom>
          <a:noFill/>
        </p:spPr>
      </p:pic>
      <p:pic>
        <p:nvPicPr>
          <p:cNvPr id="2058" name="Picture 10" descr="http://t3.gstatic.com/images?q=tbn:ANd9GcQ_V85UUqGJQx6rCvJ2LsfHAlg1KwOomy7orods7riZgOSwUx8p"/>
          <p:cNvPicPr>
            <a:picLocks noChangeAspect="1" noChangeArrowheads="1"/>
          </p:cNvPicPr>
          <p:nvPr/>
        </p:nvPicPr>
        <p:blipFill>
          <a:blip r:embed="rId5" cstate="print"/>
          <a:srcRect/>
          <a:stretch>
            <a:fillRect/>
          </a:stretch>
        </p:blipFill>
        <p:spPr bwMode="auto">
          <a:xfrm>
            <a:off x="4953000" y="381000"/>
            <a:ext cx="1876425" cy="2438400"/>
          </a:xfrm>
          <a:prstGeom prst="rect">
            <a:avLst/>
          </a:prstGeom>
          <a:noFill/>
        </p:spPr>
      </p:pic>
      <p:pic>
        <p:nvPicPr>
          <p:cNvPr id="2060" name="Picture 12" descr="http://t0.gstatic.com/images?q=tbn:ANd9GcT6okqmt8w1oIe5EzSq1-iOR3YtlqWcOLhMhu8rkWstW6tDyeoh&amp;t=1"/>
          <p:cNvPicPr>
            <a:picLocks noChangeAspect="1" noChangeArrowheads="1"/>
          </p:cNvPicPr>
          <p:nvPr/>
        </p:nvPicPr>
        <p:blipFill>
          <a:blip r:embed="rId6" cstate="print"/>
          <a:srcRect/>
          <a:stretch>
            <a:fillRect/>
          </a:stretch>
        </p:blipFill>
        <p:spPr bwMode="auto">
          <a:xfrm>
            <a:off x="7086600" y="609600"/>
            <a:ext cx="1752600" cy="1905000"/>
          </a:xfrm>
          <a:prstGeom prst="rect">
            <a:avLst/>
          </a:prstGeom>
          <a:noFill/>
        </p:spPr>
      </p:pic>
      <p:pic>
        <p:nvPicPr>
          <p:cNvPr id="2062" name="Picture 14" descr="http://t0.gstatic.com/images?q=tbn:ANd9GcQl5BLFrl5KtjFJG5k0qYyYed_A1yYbleiIZo-FM5ULJKJp2dQ1"/>
          <p:cNvPicPr>
            <a:picLocks noChangeAspect="1" noChangeArrowheads="1"/>
          </p:cNvPicPr>
          <p:nvPr/>
        </p:nvPicPr>
        <p:blipFill>
          <a:blip r:embed="rId7" cstate="print"/>
          <a:srcRect/>
          <a:stretch>
            <a:fillRect/>
          </a:stretch>
        </p:blipFill>
        <p:spPr bwMode="auto">
          <a:xfrm>
            <a:off x="228600" y="3581400"/>
            <a:ext cx="1800225" cy="2543175"/>
          </a:xfrm>
          <a:prstGeom prst="rect">
            <a:avLst/>
          </a:prstGeom>
          <a:noFill/>
        </p:spPr>
      </p:pic>
      <p:pic>
        <p:nvPicPr>
          <p:cNvPr id="2064" name="Picture 16" descr="http://bugginout.files.wordpress.com/2009/01/nietzsche_olde_041.jpg%253Fw%253D600%2526h%253D431"/>
          <p:cNvPicPr>
            <a:picLocks noChangeAspect="1" noChangeArrowheads="1"/>
          </p:cNvPicPr>
          <p:nvPr/>
        </p:nvPicPr>
        <p:blipFill>
          <a:blip r:embed="rId8" cstate="print"/>
          <a:srcRect/>
          <a:stretch>
            <a:fillRect/>
          </a:stretch>
        </p:blipFill>
        <p:spPr bwMode="auto">
          <a:xfrm>
            <a:off x="5840428" y="3048000"/>
            <a:ext cx="3303572" cy="2377440"/>
          </a:xfrm>
          <a:prstGeom prst="rect">
            <a:avLst/>
          </a:prstGeom>
          <a:noFill/>
        </p:spPr>
      </p:pic>
      <p:sp>
        <p:nvSpPr>
          <p:cNvPr id="2066" name="AutoShape 18" descr="data:image/jpg;base64,/9j/4AAQSkZJRgABAQAAAQABAAD/2wCEAAkGBhISERUUExQVFRUUFxgaGBgYGBkYGBgaGB4VGBgXGhgXHSYeHBwkGhgYHy8gJCcqLCwsGB4yNTAqNSYrLCoBCQoKDgwOGg8PGiwkHyQsLCwsLCwsLCwsLCwsLCksLCwsLCwpLCwsLCwsLCwpLCwsLCwsLCwsLCwsLCwsLCwsLP/AABEIAMIBAwMBIgACEQEDEQH/xAAbAAACAgMBAAAAAAAAAAAAAAADBAIFAAEGB//EAEEQAAECBAQEBAQDBQcDBQAAAAECEQADITEEEkFRBSJhcROBkbEGMqHwQsHRBxRS4fEjM1NigpKiFXLSFheDsuL/xAAZAQADAQEBAAAAAAAAAAAAAAAAAQIDBAX/xAAgEQEBAAIBBQEBAQAAAAAAAAAAAQIREgMTITFRQWEi/9oADAMBAAIRAxEAPwDt5QpBxMijwPxJJXKKycuVgUm7mzbu0WOBxiJycyC+41B2IjbaTRmxvx40JcbEqAIKmvBZBiJTESTpAFhLmCNTcRCLqiaEPeFoxDioMjFiBJlvaITsHtADJxoiaMWIq14ZQiDmDRLj95EDViBFckKMTCDBoLOXOhhM2KYTSIYlYmA1nngE4wP94iBXAEFmIKQGcxPPCmLx8pK0ylqAVMSSAaAixD28oe9E87+OsThsSkZRlnCZkqEpAylQJVM1BGVqsKWrHD43BFIS6kEhbJIJLkVICqBn2/ioTVux+OPhVElGfDqzAkcmdyHsUi7UP2Kcaue1KsFa2zOK16Bo487ZfJtYzFZ5jABKcpASkMEuXZKXLV0c1JrFnw/gylSFrYNTmJYUGYpGZXzEBRrdwxDiKqTkTNT4gCk5hnD5SzKAAIJLChduhvFrw7BleDChzBF85UlCfmJc5gGNAAzupTHQvHHYLoxS0ApOVwpNJiHyhbEFlAsC4tf3DJ4USpSEGWElakuohOXIQr8VTQjQ3Ai6VgZExKTnV4YAdICylJUrw1gEhWUUUQtQF2reEcMmUDME0pCfFLKy5lhpZUgskFBSSQCxJuW1GkwBpC0oVmTkkqFgljnCqK+clSywXUjU9o6bg/HVrBlYZIKm/vZigoUagypcski8UHCODInKdCJnhzFDLmSXJQGP9qDRgVFrHLdy0d3w3gPgghGpJdgCzuE00FhG+HT3d7RllTqwTrGgAIXUhT/pWJ4nBTEAFQobfp3jq7f9Y9z+ClYgEyYmAZ1CArSTDnR+leqYLRkIlBjIfZ/pd1RqleGrIA431L6/lD3D8QuUoqQpiEl9j3GsCw+JmKLZXA12ejGG5CElKg2UqDVf2MeZt26WuE+MbBaUv3I89ReLWR8SSlM4KT6il6j8wI5M8OSWZn1LX3/SCYQTXokJDGu2g9rdofOjTr5vFZWqxDchQUAQxBFCNe0efKxKkk5ntV/f+Y3h/wCHviHwSzFUsuSA2ZJo6hv1HmOtTP6VjsynpECkweRPE1IWghSTYj7v0jSpSto1iEUqaJGdGhJMbCOkPQ2gpZMayQV6s0TCTD0WwESzB0y4xKSekNSMI5u0KnCszDBqwNGBzWMWU4MGfN7xqZMQhFKExKlLMCkljGJnGIYidWAJWXgStpeEJrC3HcLhxJWJ5cZFqygArypHMpCSLgG+lIijioQQFKANGBIDuQkfUgeccX+0biRXNSkyy4Q5WGLgkgJY1AFTQVJT0iOpnxx2ccTxUYcgCVmQCkElyoqbK1CzFwXAo5puaOUo8yvmop6ODSpsbUr9YbxWIzLyLSsgKBICnOrhL0TTVjAjJQVKykhKVciFmvOPxEskM1Tr2jkmtbpi4vBqlh/nSoJIW3LYOCajMlyD1HdmEcQIl+GEylSwp2Iqp1BZOch8pygaUbWAcQxsyZKQFF0pQkhNgEhhZIqpsoc1941whMpapiVlQLAJyBKmqXPMQGYAXpm9XPe4evDs5/CkpCBN8JBWVr8NSihS3JyDwwhbICXARQudwHo8VKUufiEOhKFmVMM0lcxEqWUpYEywWB5EuQ/KA9DEeHTDKmlZlIxCTLJYknKPmJCgEh01JAIZ9awxIM7Ezp0vDS25Jb5g5AlgjNWzqLVehIe77XK2ehIsvhzjMx/BwilTsiAWEpdMxJWcmYgEFQANjl016PhfwTj5n97iJiQpH9oM6gQVgUBylJI5ny0BYbxVfDvFMbg0lEiQF5CUvLlLmy5gUEZ1Cckl8qgTtVWrAWc3j3GcQ82XKMmQsywgkKNHABSGzMoKDsGLUh7/AIWnYcN+GcPhgGcqypSVG6gkAClhYWg2OSJicrMP0it4V8P4wTiZk7NKKFCZVeYrVUqlg0SASGIbUMGjoEcMShCUh2SAA5csKVJuY2xy0VjnpnCUnRoCrAITcUG8dH+6vaOa+OcUZMhaUguUjMzOEqITmrpd9OopGnduvaOESRgpZD5L9TGRzOA+MpaZaQQ7BnJa1LAUEZGff/pcYq8LxxCUAJSaXHrV9nJ9Y1NxxKg7osWvQ2IEIPyhqhRcAh6nXrR4IFbupT1JOp+6xyOg8niAGtXqWHWJDHB6FQO4pfVoSF+32LQNc4CxLW7doAulYvMhlcwN3Z38jv7QqMFK/CpST5V327xXyZzWtXWmlobROSQHAdqn7vWCWhLA8fXhJ2aWSpJotCnAV1YWV107R6lwnisjEIC5Ssw1GqTsoGx+w8eRz8MFuXbbuNI3wnGzsLM8SW+ayhcKGxFHHXSN8c/GkWPZ1KG0ElynjjODftDkTTlnAyVbnmQf9TOPMN1js8PiQUhSSCDYguD2IvF7Ca+H9YWnIa0NrnEitBHN8T+JZUtwgmar/L8o6lX6PD5FpdIWDBpamMcaPilWZ+RvNvV+8XeF43LWASoJfc08jE8j0sMapy4iEuW467xMhJAIP6QxhjSHsKiZgSVMz1gmMwSZUtUw0CASroACT7RPiXxGiSSEJ8RTbsntmrWKdXxoJqVJmSyApJYAVIIoGVQvvaIvUh8XjOK4zMmLUuYSpl8tXy82YAEGgzA06dIs8fiETZcpU3OgpSAuYBnzEuJYUH5aApc/wxRY2UmXMUlBLJUfmBBUAWHLofY2i8wWDkJkKnzigAlkyvxED8RBrldw4qMpoY48ZulFUqbRwqm7FgNqa1NP6xrwpUtOZZJVYMDlNi9FAggFTEhuh0niZElUkrT/AGdX8MsAWyuQtSgouFU5dxo8JmYAlwoFVaBz5lg1w94OFxMITcoCsw5swCAa8oUMxCS40vesKYITs5EoEEkuEOMoJFCXoHYOTFpJkScqyocxTQgnKFAvUC/89YFISEzCUtldyC5NK3uIqZ4wPSfg/EoRhUpnzkpUKS6c1QDlQlAU5B0KXJfdo5bjROFxypipSgJ6MwE2i3U7kKBCg6kkKYg5VFJNYeX8dTARySEiYkpWBKJCmSquRRZudKSbsFPcg8nx7iUzEzRNUUJSEhIShOUJDfKlLlqnfsAA0a3qTWoTsPgX4swklbzxOSlIBKUqWpExYUcqinMAEh2CWUNaa95jv2wYbMlOGBmizZVBSiXYS0s6hS+5SNaeAzJ4ag7kkt9/pD034pmGVIlJQhHgEl0OkrUSGUrKxUoCgJJoTaFjb+h6ngf2q4ud4yZcoEiuZRCES3NAokNV2Dl6CxeLFHxnNkmR4ykFK5c1apUpKVzKF0tkUQQxvcsSax4fjZU5cwlYSgzBmoMqCGzUCAzdt46j4Q4MqVPQtK5U8yi/hFGZBC0pckm1G0fl3pGklgteu/C2Mlr8aal6zljOpk5irISGFHByo3OTvHK/tIxUta1upYKElIKCDUhiDSieZinNdqVi84ZK8HAFMxlcuYBErJRgyDLW7mgFQH2BrHk/xFiiZqilIS5LtmuXe5PudYeeWoRQ8aUjlTkAGhQCerlt3jIqVKL0Jb76Rkc2/wCk6LBcRUwS4DVcn6Q4Jyrv0u/WOZIFK1HSLHB8QKWBJ7pZ66sdY0yx+KlXaptD5Cz97W7dY3h00ckE1YA7fiOwe0VEziqTRDgF+5tfSkZJxRYlKyD30o3nf7MLVPktpeY0A3bVqXoY3MmAHQF3u1tdorRjlEC1vbrDKOIJYZr9WMIbNIxYAdrvVjo9iO/1EFVxF6O7eTVZh5+8JDisskWo4Yh+lIgMTLFU3IapNDuH3+kMtnwUTA9QXrv7QWVNxEgvImqSDVkqI/42MVy8UkeVXHtTqBEUcTrct1Aipb+FuOhn/G+JWAjEDMkXAGQnqQKExKTi0TgySzAnLY9637xSfvwUpltSxBo2xiS8MDVJAPf84rmFymSoJLba/qY3g1EA82XzBD/f5RVSZ0xNFSwsdan3b6Q7w7EePMypQEi6jlSwAptuwh3I4sMOJihyrGUEZlNsX8/6RbYWeRUKJYGhGUXZ6GpvGpUkJolsh8vob1+rmsMEkDKNDdqndzc6/WMbntpMUlywS5ans3XygM+XlKiUuLWu+1C2kHFavTqAfQamAhZIOWxNmpSxr6+tonZqPi/DZU4ZVh12zJDLDsGBNCfpfvHEYrh8+TPy5daKDAKFgp9POxJj0uZw8J+Uso7+1nJgHEuHBafDUlkkM4u+6T9vBU2POpMghaTNdQy0Q5CSoMlLqFG5XpU0it4hL5yAn8SRSgNE0ActVzeLfjvDThlMocqgCk1ALXSf8wHu+sViceAlRNKsGYuetXs9awrnlrWkaTlFL1QmhBYFVRYt+kJzMJlUa3JLlzylvrSBSsWXOc6U86E+jxkzH3DEg9bjyFP5wSZejNFlG6rHLYsRYknR4SmltWb00NmjZmmpoaOSKsKlr/ToIXxYYu4t5/WHjPwBzJhMHwJKJiFJUykkEHKFMbij+8LywNSK72iWdqitdi333jT0Wnp/CJnigT50wLWQQSES0BIIyqAUllg0vR31eC4z4nk4NGSUUSyolwgBgwy1YZrtS9Lx5mnEzmIzKSkucrmvVh7xsyeUEkkV1FHO3vF3qami06sfHE+biKTpkmUWBKQ9EszAij6/9xip49jDMmEg5hoRQAdB6QnLltzVPfr/AEjapu+kc+XUvoFjM6xkTUlJrGRG4Bf3N3yl21NPeNjAKYkaXGvpE1TUvy261icvEkFx97x08qnUK/uqn6+kYpKxVvpFqjiaWYpBAbLW3mXjDjk15daA6U27wdy/BqEJWKLWPVoIvGPDsmaihLXLhtP6wvOlpc2IO3tDmU36FJzJr6RtBfVj1hlMsRtUhJ0jTnEhIxSoMjEPETgxoW71iHgqFYe8aD6CKV9RaChahR4VkJUpkpSSolgzubMGjs+D/A5YKnmr/ID9CrXqB6xnlZPapLfTnuH5yrKjNmOgcj6W7x3mAwwloCaZyxWthU1oOgYj66weRhmDJSlEt6ADZnLUcUMQGCeaWdLjMxJLMTZujF+sZXLbWY6HSaualiNLtUmlW/KCyp4ABGulgPu8V61ZRUBwzkUBexub/nEsNMBVRyTfYAewufsRK5RlrUo6AOK1f19fukMBQSHzUIsDUu9vrApyh+IlILVZ23tWFp2IoOoYaU26fyhaA8mYSsF6Asd3YsRV9B+egjeLGdYAc6EZuVizuNdojgcMSyhuSOu5L+TbBosJKQlL60csD9e9PMQBX4zh6ZgKVpC0tVKgWYWLirjQ0vpHE8U+BJbE4dXy1KCaf6VjbYjasdljMUFZglRBYvdxYg29oVTcqdwR2AsaAWt9YIV08fm4BcsqExJSQQMpufm2uLREyM3yu7C3qX9I9bxuEkz0mWoV0P4kmtUltj2L1vHl3HuHzcNOyLJNiCLKBc0dz3HvF7tLRVICWu+rEa0G4ELT16XJg6w+30HnCxl8wyv0Id6dqigeHEm8OgMzeWr/AKRGbIuxYHvTr7xGbiDY3G/q7vcwaSoEM1Tp92jO7nkh5EspAq4fUvXoRodoNPRmFAA2loAAoByKjT7/ACjacYkirOPInziNWkWmzst61rX0Zoh+8k6wOfOdRf1PtEsoYHTZ3HekXqQDhjU37xkAGGVoaecZE6n0aPeFaiq7B6+UOYThKllqI6rcelKiDJ4DPSCQ2mpB7M3UX3G8Gw3Dp8tSVB8ygOVw7KozEEAs946BpWzZeVRS4OUkONexLROTNYnNV7HrvFicPLWTmTLS5dwo0Bfmqvmq5oDtEsNwLOQZSjMFa5VJTTR79veENVWBRUbVAr2Gvp7RsHrD8uWlFRLNq8xJGahDOdIjMwqCjMhLEVbprE7LRJ/sRMTNLwfCvNUEIljMakincvSgvtaOx4T8PykgEpBDh1Gr2byqKU84dujmO3JYHATJxaWklrnQdyaR0+C+DpYB8WarM3yoH/lU+QEWaZmUOKBLsBRjb8NPLp6nw88MNK5q/M4ZgTdnFB56xNy+LmEgvDOGS5PyIylmzH5idXO3pDkyeuoDsLF6vokAdvaNoWAjQK6m/kaNf0iOHwi1MokBI1dyXcMNhW5ifakRiCm9EpDEDQtoTQ3t06xLFz1gKYiv8VSMpTlsPz2gcxCUpVUAvmpqSXsdqVgGEnc1QHJIdamASQeY9gH82pFaMvM4VLICvFmc1SEkB3Z6FLsDW/nG0cOZWROaodgSSLkVa4YWhudNClFSDnsRYXdkgmp5QP8AdWF0z1lQNW0SKlwaNWjPTqdzAWglKWwMwhgWcFrfJRgBXaHZWCzq5ywKQQHagsaGj6QJWCIASoA0VVmDUoWY3Olw21LLhElYQFKAf+LZIJCTuSwH0tAA5+YcstJcAbAaA2uOsaQuZ4YSpTAAkUuKXI6b9Y3mxS5ikSJYWEAEkqCaqc2Uahmr3ia+F4n+8nS0pSgOoJUCWq9meDiNqvC8ObMQD4ho7Vy7fm/XeNmYrO0tAUBlSrYaAdBpStoNNmNmIN0lIo5ZnZvIQHBJUhKmdyoCmzVFNACqnQQghNwwBOb5kvRvOhNi35RU8ckonylSVXCXSUhykAfNVi5AqAz1EX/hhJDunvoqzPZhS/XvHGfFU4yFS5qQ9CleoIc0UN3djuIePs3HYjBCWXCkrSqiVAEaVCkkOk2p7xWzF1I66axf46UlUzMknwp6gQ7BmpU23r6xT8ZwXhYhaKqY+de2ot5RcjMGZlCBudfvSHUpQwqzi9Xp0irmuTUGDS0k0USHtrt+UK47/SNTVX5nF6ln/N4FLDnNQP8AT7EWHB+A+PMyBWijenKH2NbC0MHgQMgrQVhaVBKkkBiFAkEGliPeF6VxUE2Ynbzcn3guGlLqKjzb2giuGqEvOATlZ7FrRMIKqqGUvduV9ibawW+PBWNDDH+Ixka8Xcf/AF/WMiPJeXcSzO8Pw/FUJf8ABmVlqz8ttB6RIomKbNMJazkluzmIIgqY7Ozg87v5/Qjw1FLf7QfusMScOU/KtQ1oAK7+kYIImH2cPhd3P6icODdRL3Jb9IJJwaACkEhKgxAZiNiNo2C4arQ5g8P+J2CSNAXOwH5n6wr08MZvSsMupldSncLwNEuWxQylnccwFQ7WSHfSo6iNpxDFcxRHyZAKcop4hYOMx5RegT1JhDEYxeKmmUEFISB4sz8KEmpSlRZ5nyXpfQR0Mj91CQhTAZSU50sHapKgCkqoKGpLUNI5Hpyair4QgTFeJMyeEEuhJLFRSSFE9KUTqz2u9OQmaoKAAYMB1+YG3X+t4p+DYGXLQgLSVlAAJKrqIqWZ6kMBsO4i4kGnSrWZ/wCZ3gtUcRLKg2UGrE2FnqS38hDC5hy5UpSyTRhR+p1L+0KpAW1Ccp11BJJcjUEi1vOG8TNKJSvlcC2g0YEUzf0gJXzJQUospgkKUToAAwJ8z9IDhZQCyMwLh7MWJoPNn8on4KikhgXIzAgVdsqX6jLp+UKz1hyc2arbtsGpuPTeKM1h2mTCUuGN2oBYn9Du0DxC5b5ZeYqJUSr8RJI11a3oKCNYdhmKlF1snLd2qDQbl9maBysCXcs516Vp6N66tCB5yRWpYgnMxALa+g8tY1OmBTPUISE6s4brUOIawABArlCd6udGFzWK3iClVe5okAAOQ7kDzv0fWFSWfw9iFIxAJ+Sb/ZlXU1T6Fh/qjr1ywaHW9dDcR57JJZsygr8OX+Msyh0CqmwvHUf+pFkuuWlIGoUpQezBgOusXjlJPIs2o8VhwlRSoNkdO76ZhSlG3uI2oNUMNugq1nYtXuIJxDHCZMz5SFKSCQLOkMWFdGfsIExIuwTra9N9nPnuCIzt+Gq500FwRalLNzVY67DpFLx/hhxEhYSCFJo+4ZwDuCAK6FqR0XE1qKgHKQwAazAmjnb9do53FceRJWUFT5SAoCjOQXbUUbpDn8DzUrKRlLsDbY6+0PcJyTZ8szVFIAZSgHLAHuXbobGI/ESE+OtSLE+h294SmTOZwGNLRvZuM/TvEfs/wikZkYpSgfl5PdqtFf8A+j5iSBQgF3BAdrXL/feFvhf4qMoeDMLp/ATXL/lfbbaOoPG+qfaOXLHLettf82FsJwgyySjOhRH4Sgn1Ukn+sMS5BFFFaruFnlL1swH5waXxEnoPvaComg3ibMvRkijREtIbZh9HiE3hS10KEnVjlbu0WuVMaE9Ip4fm8Twv6VVY+Hl7Sx5j9I3Fr4iP4TGRXbidKFJ+6QQHrApSh09YmpexTHqvJsgiR9t+sTHdoXE47/8AGCpmHT2aGU0KnsTFlOokAAgFwNCSQaAi5IDsPWK3xpiEqKZQmKACikGuX8QAqXKdeogGDxs04c4olKA5RKFTs7CrjmykgByh9RHJ1c+XiO/odPjN1aTcV+6SkplEqMsAhBSRY5lKWpiGd7lySR1ivx3GDOlyc5ecylISgECWTyqUtTjmy0b8L2N4lK4auYlpxVurnBUVWDkdWqxCXYWBgnDccZE0ISAsWonKEOzXZyWcqV+UZOkfChZGdRzKQEBZQCUjKKAZeUKqalhzPWgi6w4KqgE1oz/yrtTWEsHOmJQUJDBWZSgAxq+dRK9S7P6AVaxwxKUgnQUFSQbmuln878rkBpYTlANKs6SRVqt7En1rWsx05S1hIKgAXylm0NhRtK7wWVOBQpZNEm1KsGIOlaN7M0JeOCoqWD/M6UagAv2ggNS3NAXUSLh/M13BPk0L4SQTmDhLAmt+rU0BrDUriCihSUslKQ5DgEs4SAaEDXWx3rDBYV1jxFBTm1KUcJPnX7EMCrwxTzKfLTKOwLdyXPkYPMmZiMpBAFSLC7ikTxUzMkBLEgb0rQl/JqbwvMmJlSySFBKWozlSizUb0DwqBxiMjvQDKDrzEAqIA0ag6udoBiTzZ2JURQWcD8NTQcwp57RipNSV7uWGhZhW5uNiRDC0BSgEpKcoFy9SOo2PoNHiaNDYSSyS4ACUiuj9tDf1geImJSkBm2F6Cr/n91lNUaihTtva/anrCKZQLgksSSTeru5fTpYaNAY/iIUlRVR2AyqL8x5QA3WGcGlS2BDFqVGlyR0/OK+Unk5Alk6qDEEu5BHRqQfDgKQqvPYnaln7P9YkFuLT0SgFqLpSpnNqlnA1qfJxHC/HnCjnE8BgpgujV367bUjuOJkLQpDIKqsFh0ctKgbnezxwfDeOpKZsqaglBzFIBJA/yB7ZaM20Xhv2muRUu4Ll4gtdLQTFJYjWlO0DIjoZogx2nwXxsTSJE0DM3IrVQH4TuWtuxjiHiQoQQSDcdImzZy6ewq4fsW7j+ULYiVkTmUtITuSAPWOQ/wDcGbkCciM7MVly/XKGr5xzuKx0yYedaldz7CwjPj9Vydv/ANekKXlE4d6hPqRDYxQ0Uhb2KVBQ9UuHjzYCDSp+UuHB3BY+sFxHJ6CucoH5FehjI40/EE//ABD6D9IyFxp83UiZSCJWd4Ejp+kSAPWO15g+YvBsPLKlABnJ1fzNtoXSaUFu8PcKSokixXy+V1Heg016RGV1NrwnK6RXhMi0JBKlqdS0GktKTfNqQaJZQq5s0XXEMF4iZQmEnw1AjKAEpVsU+e4IpsxXmFMqWVKWlaM6SkZQSpnDODUkt0cJpFyiUZMlalkus3BNAGDCjkPmctZ945Hoq7GY3CplpTNlf2gUAogjOSxICSk2VvYAk7RVYWWAoqOU1ogKc2cuWbYNcaxqfh3xBmJqc1y2UFnLAjW9BRtDD07hqJZUsTE5kHPMWE5gaZQHNGClB6fi7wwsjiEplkgBwXUp3fdxo1b9N4U/fwtKUJDOsOWcgUGVxUPVz/mjUgL8PMRyqGYnRiQUpoHzFmuGBh7DT0LmCZk8MpcVZmdRJ5WYklvIQAvOwymKhYEEA0BNkmuoDDavQQuiWC68wzDMBQkmnK9mBrWrAFxWG8ZjAcyaEMD3oaWt+raExXTJxSEpSLMTytdkiWGuSQPIPB6IZTlIQBVT5lb3Pe9O73AMH4esZcyk80wOlNglIbW+agJJ1IG0LycStym6iTUEa0ygnYOHqzHrD8zCMQAXNSSWoNj7sLUHWA0Z2MKE5UXXcNQiybWAHNd7bRorzqAUGSgoyOFDnUfmU2oLfWpjasMqWZZUskLLgb5QGBGgCmUTq7RrAYbOXV8qSGAtnJqu7EAFgNOhiTWDqKiFGgOWhJKst1O+penSGJaxlfLlzefZ27PSBBTkEhvwljufTQRFc0MSnSnavu0Itg4nKbO1zuTdgPqdbRNEwAUAD6huhb8/OF8RNUyKZv4hvZkhutz3hhCnY0ZI35SbO29z6eRs1DP+IZUqYZaswUoMLZQQ/oxt2i0mABDJarWra79WH1jj/jbBS6LBJmEkkh8oFWv0aEuE/Ek7Dy/lCkaE3HURfHc3E8vLvitACg4e4pU6DdyRb6xxHxfwTwnmobKoErahSovQgH62oehi5R8TDJ4qQCCoFVnBGo37dIR49xWTMTlUCpMwGoIdLB7BtWhTxTrz3EAvWzQKG+IYMJfKoKTpWrdRCCU7xtMmVjF3gajBaREpgGkYkBEcsESiFotMEbaJiXBEogmJg5TGQxlMbiuI3HYAi0FlVLRBEsbw5JlpP3aHcnLMQvEDXq9qv3eHp+DVMw6zLocoCSo5WqnM4rcH/kIUWkPb6QVJyywkKsQVPckc1ej/AJRnnW/Tmk1SssmWkfgegfKyRlp5kqc1iwKiZPKnMUJzMVMlgTmd7MPU03jnRxvOhKa6kvpUlj5H6QzI4mhIUknlsGdjX5mB2EY78t/w1w8DKFTE5Q7nlIzlSrAqJJqWYH+LQGL3BJEySoFJVRKRm0ScwfZjnUstoRHO4vi0tZlBDpQhKQRmccpKtrlRuL0h+Rx0AOlRSzBPLbcgkX+nQw5lKPZ5fDVyUBaVEWDCq8oBL0LOaaUDaxLBYhIUpTkqNgKiigLmt9aO0VWL42tS2URShYsA9SGFCxbauUQljOMJQqhdqANR966Oe1ILlIa2GJUqZUDNmNy7m99QNzepiWGngzUkAqCGYk/MpTOfpf8AnHMHFKUHAdzpcd2hvhmPPiBIS5LMzki1T6CM+5unJt2f7vkYUzBNGFgLMB+EUYamEUY3PQFSeYAADmZyVklQtd2rdriHsHiUoTnJJLlIZyWDOwtU3L0tFQcWyiyyQokhNNaMbWV6sI0tJbTuUF1eIo0ewQmpAAuf/wAjYQaSSlJDmpNDck2tZrM2nqirFmUkMnPmcBIYAWN9tHO9bRrETSxALHU2Z9ANNOsKmcXi3KmqQz1pmcAN5k/UwvJJSVXrZyT8tBXT2hdGNlIAQHXQu2h6RE40k0SwNsxJLO/35Qrlj9E8nJhJzFmz07aDzq8BnT/DSEPe7C4ow+94AqesBIKgGu1+pJqf6QuJ7l7kl3JqfpQRNz+HobiCpMyUUKAIVSzq7mm/vHE8Q4XNkKIDzJelNNmjsRPBLtb06nv1iS1ghQdjq4p5MPrFY55DjK80xM6pSeWrsYWxOJJop3Gu0dNxnhmHK8y1lKjsxHpHO4qUgOOZ/oY2nlFmiIPpER2g/hRNMqLSVTJMTRJhpMqJZIZFvCiaZcHyRsIh6IIIiSUwTJGoZItGRoqjIYdhLUnaG5UhTApFwTbQULvHNSfiSXmCdyzi3qWjsJvFJcmQEk8xHyi9d+kYZ3U8jHFRzMSa5NPMdoBKcguXUdPeAS1EmzAuW7vDSE2aj2f9Y4squZQBWFdynTZrmot2guF4WTf6bneCzJeWgar9q2MD/wCphJ3NqD6xG6XKS+mDgzG8EGHVmYGlr/p5ekQRi1K1PWlh+sT8JlDmLs/b07QuVg5z4NLSqgJSAk+QdnoO14ArBA6+b927QBUmpIKi+1adownLqv0Zq7Q+RdzX4bTKKB07P6+RtFjg8yASi7OzkN1OhobdTFQnEkkMCXrv0tpDSypjlo2sEys8n3D/AO9KNCo3cttt96mNGSkBzdt3a35QgmepmJr3+kHw6lFqFQ3NA+mrl/1g5WqnUt8aFwk1YVmcBrh69SXtf+sOyO7qN706V1jWFwbkh26UPe4eLLC4NAexJG+oHtFTG1WONhUgnYC2zQaVhwaZlPqzh9DajdIc8FnajA3AY+r94UROcVZJGxBzfQfrGnGRY0nDoALy0qO5UaeTvX7aBrlghmN3DC19bkQaQgOSEsTdwa7WhgoURQCmhpSu/wCcVoERgnBqb9ajz/rFD8QcQMimR/59o6wpUzMfV7Go+9hFLx7GICSMyAvZWo8xSKxnkVwXE8WJxzZWPSFQDYwSag5j38vKI5CY6owtaCI1kggEbCYZBhMbyQRoiTD0TWWPQfgf9m0nG4M4hap2cTFICUKlpBAyVdaDWp10jzwmPav2U4vJwsMpicRMH4dkn8dIKcITP2P4dnAxZ/8Akw/vlheZ+ybDhRDYlnFfEk2pVsoND7R2kwpADGWwqCPAs4DClOZw+8ITVoSxBQkiobwRSmuXUH6Qg5eZ+ybDPSZO9Uf+EZHaJVQPdg/2IyGHg2H4TLSXCAWqMxLnakOcNQpazlqEgZlEhnN2OrV84POShC7sDcaiDTcb/C/cne9N44s85vyuajeIwuR35iQbe8JHDqJck/dIYmYlwx/OFs6lONPSMLU3VTTmJoWA8/QwRSAmwZ7lx11IqYmkpCGY53d3GVqNTvrGgKOSTt0MRUaSBpT6Cv3S0auRcdReNy1i7aRiS4prU0b6CEGAMaJY9D6+0ES5qfrAhMI017QyiY9CGAc36iA9JeKEDKCE5h5G5ba9qCBS1m6nIOrEgsW23F4ItKSa23FntWCBMsF7lmoNtWhw5jtuWU6Za6apcnft/WGJc1w3UNRvb8jEcuY8u32IckyVEPlFGe1uulXForVaY4IpQHSqjMKtc7FtPOGRNWlimvYB+t4YEsa1IegNNLi0FlSMwANhdzvSn3tGkmmugcLiDNf8TFiOn1jc7AZiNGsXLa9WhqVg0oU6VFntUBmYhttf6Q14HUn069IvX0aVsrDJlAlSksAbP6kk7RX4P4ulqWUE5QDQk32gnxfJ/sjudiBHnoSxrGuGEsRldO94z8RzJRCkqQpJZw9S3WF8RxLDYyWc4CVjctWOLKniSJrW+sa8Ec258vKogbxBoMqa4tAouIRyxkbJgZhkxS4GoxIxAwBkez/skUr/AKarKogifMZsteWXQ5gaP00jxePXP2VTR+4LSf8AGW7Eg/LL1BeCnHZYviExHzLKS9iqXUWektrj/kYUGJmrAIWcpcOFSzvX5Li3lCuMxLFxnQGfmK2c1NRNA1ZtxAhM0UJju75lgb6zCenpCM6ZvV+u/pGQgvE1jICeOzi8wvX7EGQPcRkZHl5EdSOUeXvCQP5exjIyIno/wZB9vyg+OLLAFqU/0pjcZDKAA83pDmnn+sZGQqc9IJsj/tJ88143h7ev5xqMiqbMGsuK6fmYsMUWSn/V7qjUZBPa8RU0NKcw9hDeHWcoqbj84yMi56bxcyRT19zBcOeYfe8ZGRrPQpjD2J+7iGjb76RkZDFL4+SkoLgGmoBjyji4aYptz+cajI16Xtln6IC8TMbjI6GLRMbMZGQghpA1GNxkMIxqNxkMBx1/whjZiJTJWtIzksFECydAY1GQqHQIx81RZUxZD2KiR9TAcVxCb/iL/wBx37xkZEZe1QP98mfxq/3GNxkZE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8" name="AutoShape 20" descr="data:image/jpg;base64,/9j/4AAQSkZJRgABAQAAAQABAAD/2wCEAAkGBhISERUUExQVFRUUFxgaGBgYGBkYGBgaGB4VGBgXGhgXHSYeHBwkGhgYHy8gJCcqLCwsGB4yNTAqNSYrLCoBCQoKDgwOGg8PGiwkHyQsLCwsLCwsLCwsLCwsLCksLCwsLCwpLCwsLCwsLCwpLCwsLCwsLCwsLCwsLCwsLCwsLP/AABEIAMIBAwMBIgACEQEDEQH/xAAbAAACAgMBAAAAAAAAAAAAAAADBAIFAAEGB//EAEEQAAECBAQEBAQDBQcDBQAAAAECEQADITEEEkFRBSJhcROBkbEGMqHwQsHRBxRS4fEjM1NigpKiFXLSFheDsuL/xAAZAQADAQEBAAAAAAAAAAAAAAAAAQIDBAX/xAAgEQEBAAIBBQEBAQAAAAAAAAAAAQIREgMTITFRQWEi/9oADAMBAAIRAxEAPwDt5QpBxMijwPxJJXKKycuVgUm7mzbu0WOBxiJycyC+41B2IjbaTRmxvx40JcbEqAIKmvBZBiJTESTpAFhLmCNTcRCLqiaEPeFoxDioMjFiBJlvaITsHtADJxoiaMWIq14ZQiDmDRLj95EDViBFckKMTCDBoLOXOhhM2KYTSIYlYmA1nngE4wP94iBXAEFmIKQGcxPPCmLx8pK0ylqAVMSSAaAixD28oe9E87+OsThsSkZRlnCZkqEpAylQJVM1BGVqsKWrHD43BFIS6kEhbJIJLkVICqBn2/ioTVux+OPhVElGfDqzAkcmdyHsUi7UP2Kcaue1KsFa2zOK16Bo487ZfJtYzFZ5jABKcpASkMEuXZKXLV0c1JrFnw/gylSFrYNTmJYUGYpGZXzEBRrdwxDiKqTkTNT4gCk5hnD5SzKAAIJLChduhvFrw7BleDChzBF85UlCfmJc5gGNAAzupTHQvHHYLoxS0ApOVwpNJiHyhbEFlAsC4tf3DJ4USpSEGWElakuohOXIQr8VTQjQ3Ai6VgZExKTnV4YAdICylJUrw1gEhWUUUQtQF2reEcMmUDME0pCfFLKy5lhpZUgskFBSSQCxJuW1GkwBpC0oVmTkkqFgljnCqK+clSywXUjU9o6bg/HVrBlYZIKm/vZigoUagypcski8UHCODInKdCJnhzFDLmSXJQGP9qDRgVFrHLdy0d3w3gPgghGpJdgCzuE00FhG+HT3d7RllTqwTrGgAIXUhT/pWJ4nBTEAFQobfp3jq7f9Y9z+ClYgEyYmAZ1CArSTDnR+leqYLRkIlBjIfZ/pd1RqleGrIA431L6/lD3D8QuUoqQpiEl9j3GsCw+JmKLZXA12ejGG5CElKg2UqDVf2MeZt26WuE+MbBaUv3I89ReLWR8SSlM4KT6il6j8wI5M8OSWZn1LX3/SCYQTXokJDGu2g9rdofOjTr5vFZWqxDchQUAQxBFCNe0efKxKkk5ntV/f+Y3h/wCHviHwSzFUsuSA2ZJo6hv1HmOtTP6VjsynpECkweRPE1IWghSTYj7v0jSpSto1iEUqaJGdGhJMbCOkPQ2gpZMayQV6s0TCTD0WwESzB0y4xKSekNSMI5u0KnCszDBqwNGBzWMWU4MGfN7xqZMQhFKExKlLMCkljGJnGIYidWAJWXgStpeEJrC3HcLhxJWJ5cZFqygArypHMpCSLgG+lIijioQQFKANGBIDuQkfUgeccX+0biRXNSkyy4Q5WGLgkgJY1AFTQVJT0iOpnxx2ccTxUYcgCVmQCkElyoqbK1CzFwXAo5puaOUo8yvmop6ODSpsbUr9YbxWIzLyLSsgKBICnOrhL0TTVjAjJQVKykhKVciFmvOPxEskM1Tr2jkmtbpi4vBqlh/nSoJIW3LYOCajMlyD1HdmEcQIl+GEylSwp2Iqp1BZOch8pygaUbWAcQxsyZKQFF0pQkhNgEhhZIqpsoc1941whMpapiVlQLAJyBKmqXPMQGYAXpm9XPe4evDs5/CkpCBN8JBWVr8NSihS3JyDwwhbICXARQudwHo8VKUufiEOhKFmVMM0lcxEqWUpYEywWB5EuQ/KA9DEeHTDKmlZlIxCTLJYknKPmJCgEh01JAIZ9awxIM7Ezp0vDS25Jb5g5AlgjNWzqLVehIe77XK2ehIsvhzjMx/BwilTsiAWEpdMxJWcmYgEFQANjl016PhfwTj5n97iJiQpH9oM6gQVgUBylJI5ny0BYbxVfDvFMbg0lEiQF5CUvLlLmy5gUEZ1Cckl8qgTtVWrAWc3j3GcQ82XKMmQsywgkKNHABSGzMoKDsGLUh7/AIWnYcN+GcPhgGcqypSVG6gkAClhYWg2OSJicrMP0it4V8P4wTiZk7NKKFCZVeYrVUqlg0SASGIbUMGjoEcMShCUh2SAA5csKVJuY2xy0VjnpnCUnRoCrAITcUG8dH+6vaOa+OcUZMhaUguUjMzOEqITmrpd9OopGnduvaOESRgpZD5L9TGRzOA+MpaZaQQ7BnJa1LAUEZGff/pcYq8LxxCUAJSaXHrV9nJ9Y1NxxKg7osWvQ2IEIPyhqhRcAh6nXrR4IFbupT1JOp+6xyOg8niAGtXqWHWJDHB6FQO4pfVoSF+32LQNc4CxLW7doAulYvMhlcwN3Z38jv7QqMFK/CpST5V327xXyZzWtXWmlobROSQHAdqn7vWCWhLA8fXhJ2aWSpJotCnAV1YWV107R6lwnisjEIC5Ssw1GqTsoGx+w8eRz8MFuXbbuNI3wnGzsLM8SW+ayhcKGxFHHXSN8c/GkWPZ1KG0ElynjjODftDkTTlnAyVbnmQf9TOPMN1js8PiQUhSSCDYguD2IvF7Ca+H9YWnIa0NrnEitBHN8T+JZUtwgmar/L8o6lX6PD5FpdIWDBpamMcaPilWZ+RvNvV+8XeF43LWASoJfc08jE8j0sMapy4iEuW467xMhJAIP6QxhjSHsKiZgSVMz1gmMwSZUtUw0CASroACT7RPiXxGiSSEJ8RTbsntmrWKdXxoJqVJmSyApJYAVIIoGVQvvaIvUh8XjOK4zMmLUuYSpl8tXy82YAEGgzA06dIs8fiETZcpU3OgpSAuYBnzEuJYUH5aApc/wxRY2UmXMUlBLJUfmBBUAWHLofY2i8wWDkJkKnzigAlkyvxED8RBrldw4qMpoY48ZulFUqbRwqm7FgNqa1NP6xrwpUtOZZJVYMDlNi9FAggFTEhuh0niZElUkrT/AGdX8MsAWyuQtSgouFU5dxo8JmYAlwoFVaBz5lg1w94OFxMITcoCsw5swCAa8oUMxCS40vesKYITs5EoEEkuEOMoJFCXoHYOTFpJkScqyocxTQgnKFAvUC/89YFISEzCUtldyC5NK3uIqZ4wPSfg/EoRhUpnzkpUKS6c1QDlQlAU5B0KXJfdo5bjROFxypipSgJ6MwE2i3U7kKBCg6kkKYg5VFJNYeX8dTARySEiYkpWBKJCmSquRRZudKSbsFPcg8nx7iUzEzRNUUJSEhIShOUJDfKlLlqnfsAA0a3qTWoTsPgX4swklbzxOSlIBKUqWpExYUcqinMAEh2CWUNaa95jv2wYbMlOGBmizZVBSiXYS0s6hS+5SNaeAzJ4ag7kkt9/pD034pmGVIlJQhHgEl0OkrUSGUrKxUoCgJJoTaFjb+h6ngf2q4ud4yZcoEiuZRCES3NAokNV2Dl6CxeLFHxnNkmR4ykFK5c1apUpKVzKF0tkUQQxvcsSax4fjZU5cwlYSgzBmoMqCGzUCAzdt46j4Q4MqVPQtK5U8yi/hFGZBC0pckm1G0fl3pGklgteu/C2Mlr8aal6zljOpk5irISGFHByo3OTvHK/tIxUta1upYKElIKCDUhiDSieZinNdqVi84ZK8HAFMxlcuYBErJRgyDLW7mgFQH2BrHk/xFiiZqilIS5LtmuXe5PudYeeWoRQ8aUjlTkAGhQCerlt3jIqVKL0Jb76Rkc2/wCk6LBcRUwS4DVcn6Q4Jyrv0u/WOZIFK1HSLHB8QKWBJ7pZ66sdY0yx+KlXaptD5Cz97W7dY3h00ckE1YA7fiOwe0VEziqTRDgF+5tfSkZJxRYlKyD30o3nf7MLVPktpeY0A3bVqXoY3MmAHQF3u1tdorRjlEC1vbrDKOIJYZr9WMIbNIxYAdrvVjo9iO/1EFVxF6O7eTVZh5+8JDisskWo4Yh+lIgMTLFU3IapNDuH3+kMtnwUTA9QXrv7QWVNxEgvImqSDVkqI/42MVy8UkeVXHtTqBEUcTrct1Aipb+FuOhn/G+JWAjEDMkXAGQnqQKExKTi0TgySzAnLY9637xSfvwUpltSxBo2xiS8MDVJAPf84rmFymSoJLba/qY3g1EA82XzBD/f5RVSZ0xNFSwsdan3b6Q7w7EePMypQEi6jlSwAptuwh3I4sMOJihyrGUEZlNsX8/6RbYWeRUKJYGhGUXZ6GpvGpUkJolsh8vob1+rmsMEkDKNDdqndzc6/WMbntpMUlywS5ans3XygM+XlKiUuLWu+1C2kHFavTqAfQamAhZIOWxNmpSxr6+tonZqPi/DZU4ZVh12zJDLDsGBNCfpfvHEYrh8+TPy5daKDAKFgp9POxJj0uZw8J+Uso7+1nJgHEuHBafDUlkkM4u+6T9vBU2POpMghaTNdQy0Q5CSoMlLqFG5XpU0it4hL5yAn8SRSgNE0ActVzeLfjvDThlMocqgCk1ALXSf8wHu+sViceAlRNKsGYuetXs9awrnlrWkaTlFL1QmhBYFVRYt+kJzMJlUa3JLlzylvrSBSsWXOc6U86E+jxkzH3DEg9bjyFP5wSZejNFlG6rHLYsRYknR4SmltWb00NmjZmmpoaOSKsKlr/ToIXxYYu4t5/WHjPwBzJhMHwJKJiFJUykkEHKFMbij+8LywNSK72iWdqitdi333jT0Wnp/CJnigT50wLWQQSES0BIIyqAUllg0vR31eC4z4nk4NGSUUSyolwgBgwy1YZrtS9Lx5mnEzmIzKSkucrmvVh7xsyeUEkkV1FHO3vF3qami06sfHE+biKTpkmUWBKQ9EszAij6/9xip49jDMmEg5hoRQAdB6QnLltzVPfr/AEjapu+kc+XUvoFjM6xkTUlJrGRG4Bf3N3yl21NPeNjAKYkaXGvpE1TUvy261icvEkFx97x08qnUK/uqn6+kYpKxVvpFqjiaWYpBAbLW3mXjDjk15daA6U27wdy/BqEJWKLWPVoIvGPDsmaihLXLhtP6wvOlpc2IO3tDmU36FJzJr6RtBfVj1hlMsRtUhJ0jTnEhIxSoMjEPETgxoW71iHgqFYe8aD6CKV9RaChahR4VkJUpkpSSolgzubMGjs+D/A5YKnmr/ID9CrXqB6xnlZPapLfTnuH5yrKjNmOgcj6W7x3mAwwloCaZyxWthU1oOgYj66weRhmDJSlEt6ADZnLUcUMQGCeaWdLjMxJLMTZujF+sZXLbWY6HSaualiNLtUmlW/KCyp4ABGulgPu8V61ZRUBwzkUBexub/nEsNMBVRyTfYAewufsRK5RlrUo6AOK1f19fukMBQSHzUIsDUu9vrApyh+IlILVZ23tWFp2IoOoYaU26fyhaA8mYSsF6Asd3YsRV9B+egjeLGdYAc6EZuVizuNdojgcMSyhuSOu5L+TbBosJKQlL60csD9e9PMQBX4zh6ZgKVpC0tVKgWYWLirjQ0vpHE8U+BJbE4dXy1KCaf6VjbYjasdljMUFZglRBYvdxYg29oVTcqdwR2AsaAWt9YIV08fm4BcsqExJSQQMpufm2uLREyM3yu7C3qX9I9bxuEkz0mWoV0P4kmtUltj2L1vHl3HuHzcNOyLJNiCLKBc0dz3HvF7tLRVICWu+rEa0G4ELT16XJg6w+30HnCxl8wyv0Id6dqigeHEm8OgMzeWr/AKRGbIuxYHvTr7xGbiDY3G/q7vcwaSoEM1Tp92jO7nkh5EspAq4fUvXoRodoNPRmFAA2loAAoByKjT7/ACjacYkirOPInziNWkWmzst61rX0Zoh+8k6wOfOdRf1PtEsoYHTZ3HekXqQDhjU37xkAGGVoaecZE6n0aPeFaiq7B6+UOYThKllqI6rcelKiDJ4DPSCQ2mpB7M3UX3G8Gw3Dp8tSVB8ygOVw7KozEEAs946BpWzZeVRS4OUkONexLROTNYnNV7HrvFicPLWTmTLS5dwo0Bfmqvmq5oDtEsNwLOQZSjMFa5VJTTR79veENVWBRUbVAr2Gvp7RsHrD8uWlFRLNq8xJGahDOdIjMwqCjMhLEVbprE7LRJ/sRMTNLwfCvNUEIljMakincvSgvtaOx4T8PykgEpBDh1Gr2byqKU84dujmO3JYHATJxaWklrnQdyaR0+C+DpYB8WarM3yoH/lU+QEWaZmUOKBLsBRjb8NPLp6nw88MNK5q/M4ZgTdnFB56xNy+LmEgvDOGS5PyIylmzH5idXO3pDkyeuoDsLF6vokAdvaNoWAjQK6m/kaNf0iOHwi1MokBI1dyXcMNhW5ifakRiCm9EpDEDQtoTQ3t06xLFz1gKYiv8VSMpTlsPz2gcxCUpVUAvmpqSXsdqVgGEnc1QHJIdamASQeY9gH82pFaMvM4VLICvFmc1SEkB3Z6FLsDW/nG0cOZWROaodgSSLkVa4YWhudNClFSDnsRYXdkgmp5QP8AdWF0z1lQNW0SKlwaNWjPTqdzAWglKWwMwhgWcFrfJRgBXaHZWCzq5ywKQQHagsaGj6QJWCIASoA0VVmDUoWY3Olw21LLhElYQFKAf+LZIJCTuSwH0tAA5+YcstJcAbAaA2uOsaQuZ4YSpTAAkUuKXI6b9Y3mxS5ikSJYWEAEkqCaqc2Uahmr3ia+F4n+8nS0pSgOoJUCWq9meDiNqvC8ObMQD4ho7Vy7fm/XeNmYrO0tAUBlSrYaAdBpStoNNmNmIN0lIo5ZnZvIQHBJUhKmdyoCmzVFNACqnQQghNwwBOb5kvRvOhNi35RU8ckonylSVXCXSUhykAfNVi5AqAz1EX/hhJDunvoqzPZhS/XvHGfFU4yFS5qQ9CleoIc0UN3djuIePs3HYjBCWXCkrSqiVAEaVCkkOk2p7xWzF1I66axf46UlUzMknwp6gQ7BmpU23r6xT8ZwXhYhaKqY+de2ot5RcjMGZlCBudfvSHUpQwqzi9Xp0irmuTUGDS0k0USHtrt+UK47/SNTVX5nF6ln/N4FLDnNQP8AT7EWHB+A+PMyBWijenKH2NbC0MHgQMgrQVhaVBKkkBiFAkEGliPeF6VxUE2Ynbzcn3guGlLqKjzb2giuGqEvOATlZ7FrRMIKqqGUvduV9ibawW+PBWNDDH+Ixka8Xcf/AF/WMiPJeXcSzO8Pw/FUJf8ABmVlqz8ttB6RIomKbNMJazkluzmIIgqY7Ozg87v5/Qjw1FLf7QfusMScOU/KtQ1oAK7+kYIImH2cPhd3P6icODdRL3Jb9IJJwaACkEhKgxAZiNiNo2C4arQ5g8P+J2CSNAXOwH5n6wr08MZvSsMupldSncLwNEuWxQylnccwFQ7WSHfSo6iNpxDFcxRHyZAKcop4hYOMx5RegT1JhDEYxeKmmUEFISB4sz8KEmpSlRZ5nyXpfQR0Mj91CQhTAZSU50sHapKgCkqoKGpLUNI5Hpyair4QgTFeJMyeEEuhJLFRSSFE9KUTqz2u9OQmaoKAAYMB1+YG3X+t4p+DYGXLQgLSVlAAJKrqIqWZ6kMBsO4i4kGnSrWZ/wCZ3gtUcRLKg2UGrE2FnqS38hDC5hy5UpSyTRhR+p1L+0KpAW1Ccp11BJJcjUEi1vOG8TNKJSvlcC2g0YEUzf0gJXzJQUospgkKUToAAwJ8z9IDhZQCyMwLh7MWJoPNn8on4KikhgXIzAgVdsqX6jLp+UKz1hyc2arbtsGpuPTeKM1h2mTCUuGN2oBYn9Du0DxC5b5ZeYqJUSr8RJI11a3oKCNYdhmKlF1snLd2qDQbl9maBysCXcs516Vp6N66tCB5yRWpYgnMxALa+g8tY1OmBTPUISE6s4brUOIawABArlCd6udGFzWK3iClVe5okAAOQ7kDzv0fWFSWfw9iFIxAJ+Sb/ZlXU1T6Fh/qjr1ywaHW9dDcR57JJZsygr8OX+Msyh0CqmwvHUf+pFkuuWlIGoUpQezBgOusXjlJPIs2o8VhwlRSoNkdO76ZhSlG3uI2oNUMNugq1nYtXuIJxDHCZMz5SFKSCQLOkMWFdGfsIExIuwTra9N9nPnuCIzt+Gq500FwRalLNzVY67DpFLx/hhxEhYSCFJo+4ZwDuCAK6FqR0XE1qKgHKQwAazAmjnb9do53FceRJWUFT5SAoCjOQXbUUbpDn8DzUrKRlLsDbY6+0PcJyTZ8szVFIAZSgHLAHuXbobGI/ESE+OtSLE+h294SmTOZwGNLRvZuM/TvEfs/wikZkYpSgfl5PdqtFf8A+j5iSBQgF3BAdrXL/feFvhf4qMoeDMLp/ATXL/lfbbaOoPG+qfaOXLHLettf82FsJwgyySjOhRH4Sgn1Ukn+sMS5BFFFaruFnlL1swH5waXxEnoPvaComg3ibMvRkijREtIbZh9HiE3hS10KEnVjlbu0WuVMaE9Ip4fm8Twv6VVY+Hl7Sx5j9I3Fr4iP4TGRXbidKFJ+6QQHrApSh09YmpexTHqvJsgiR9t+sTHdoXE47/8AGCpmHT2aGU0KnsTFlOokAAgFwNCSQaAi5IDsPWK3xpiEqKZQmKACikGuX8QAqXKdeogGDxs04c4olKA5RKFTs7CrjmykgByh9RHJ1c+XiO/odPjN1aTcV+6SkplEqMsAhBSRY5lKWpiGd7lySR1ivx3GDOlyc5ecylISgECWTyqUtTjmy0b8L2N4lK4auYlpxVurnBUVWDkdWqxCXYWBgnDccZE0ISAsWonKEOzXZyWcqV+UZOkfChZGdRzKQEBZQCUjKKAZeUKqalhzPWgi6w4KqgE1oz/yrtTWEsHOmJQUJDBWZSgAxq+dRK9S7P6AVaxwxKUgnQUFSQbmuln878rkBpYTlANKs6SRVqt7En1rWsx05S1hIKgAXylm0NhRtK7wWVOBQpZNEm1KsGIOlaN7M0JeOCoqWD/M6UagAv2ggNS3NAXUSLh/M13BPk0L4SQTmDhLAmt+rU0BrDUriCihSUslKQ5DgEs4SAaEDXWx3rDBYV1jxFBTm1KUcJPnX7EMCrwxTzKfLTKOwLdyXPkYPMmZiMpBAFSLC7ikTxUzMkBLEgb0rQl/JqbwvMmJlSySFBKWozlSizUb0DwqBxiMjvQDKDrzEAqIA0ag6udoBiTzZ2JURQWcD8NTQcwp57RipNSV7uWGhZhW5uNiRDC0BSgEpKcoFy9SOo2PoNHiaNDYSSyS4ACUiuj9tDf1geImJSkBm2F6Cr/n91lNUaihTtva/anrCKZQLgksSSTeru5fTpYaNAY/iIUlRVR2AyqL8x5QA3WGcGlS2BDFqVGlyR0/OK+Unk5Alk6qDEEu5BHRqQfDgKQqvPYnaln7P9YkFuLT0SgFqLpSpnNqlnA1qfJxHC/HnCjnE8BgpgujV367bUjuOJkLQpDIKqsFh0ctKgbnezxwfDeOpKZsqaglBzFIBJA/yB7ZaM20Xhv2muRUu4Ll4gtdLQTFJYjWlO0DIjoZogx2nwXxsTSJE0DM3IrVQH4TuWtuxjiHiQoQQSDcdImzZy6ewq4fsW7j+ULYiVkTmUtITuSAPWOQ/wDcGbkCciM7MVly/XKGr5xzuKx0yYedaldz7CwjPj9Vydv/ANekKXlE4d6hPqRDYxQ0Uhb2KVBQ9UuHjzYCDSp+UuHB3BY+sFxHJ6CucoH5FehjI40/EE//ABD6D9IyFxp83UiZSCJWd4Ejp+kSAPWO15g+YvBsPLKlABnJ1fzNtoXSaUFu8PcKSokixXy+V1Heg016RGV1NrwnK6RXhMi0JBKlqdS0GktKTfNqQaJZQq5s0XXEMF4iZQmEnw1AjKAEpVsU+e4IpsxXmFMqWVKWlaM6SkZQSpnDODUkt0cJpFyiUZMlalkus3BNAGDCjkPmctZ945Hoq7GY3CplpTNlf2gUAogjOSxICSk2VvYAk7RVYWWAoqOU1ogKc2cuWbYNcaxqfh3xBmJqc1y2UFnLAjW9BRtDD07hqJZUsTE5kHPMWE5gaZQHNGClB6fi7wwsjiEplkgBwXUp3fdxo1b9N4U/fwtKUJDOsOWcgUGVxUPVz/mjUgL8PMRyqGYnRiQUpoHzFmuGBh7DT0LmCZk8MpcVZmdRJ5WYklvIQAvOwymKhYEEA0BNkmuoDDavQQuiWC68wzDMBQkmnK9mBrWrAFxWG8ZjAcyaEMD3oaWt+raExXTJxSEpSLMTytdkiWGuSQPIPB6IZTlIQBVT5lb3Pe9O73AMH4esZcyk80wOlNglIbW+agJJ1IG0LycStym6iTUEa0ygnYOHqzHrD8zCMQAXNSSWoNj7sLUHWA0Z2MKE5UXXcNQiybWAHNd7bRorzqAUGSgoyOFDnUfmU2oLfWpjasMqWZZUskLLgb5QGBGgCmUTq7RrAYbOXV8qSGAtnJqu7EAFgNOhiTWDqKiFGgOWhJKst1O+penSGJaxlfLlzefZ27PSBBTkEhvwljufTQRFc0MSnSnavu0Itg4nKbO1zuTdgPqdbRNEwAUAD6huhb8/OF8RNUyKZv4hvZkhutz3hhCnY0ZI35SbO29z6eRs1DP+IZUqYZaswUoMLZQQ/oxt2i0mABDJarWra79WH1jj/jbBS6LBJmEkkh8oFWv0aEuE/Ek7Dy/lCkaE3HURfHc3E8vLvitACg4e4pU6DdyRb6xxHxfwTwnmobKoErahSovQgH62oehi5R8TDJ4qQCCoFVnBGo37dIR49xWTMTlUCpMwGoIdLB7BtWhTxTrz3EAvWzQKG+IYMJfKoKTpWrdRCCU7xtMmVjF3gajBaREpgGkYkBEcsESiFotMEbaJiXBEogmJg5TGQxlMbiuI3HYAi0FlVLRBEsbw5JlpP3aHcnLMQvEDXq9qv3eHp+DVMw6zLocoCSo5WqnM4rcH/kIUWkPb6QVJyywkKsQVPckc1ej/AJRnnW/Tmk1SssmWkfgegfKyRlp5kqc1iwKiZPKnMUJzMVMlgTmd7MPU03jnRxvOhKa6kvpUlj5H6QzI4mhIUknlsGdjX5mB2EY78t/w1w8DKFTE5Q7nlIzlSrAqJJqWYH+LQGL3BJEySoFJVRKRm0ScwfZjnUstoRHO4vi0tZlBDpQhKQRmccpKtrlRuL0h+Rx0AOlRSzBPLbcgkX+nQw5lKPZ5fDVyUBaVEWDCq8oBL0LOaaUDaxLBYhIUpTkqNgKiigLmt9aO0VWL42tS2URShYsA9SGFCxbauUQljOMJQqhdqANR966Oe1ILlIa2GJUqZUDNmNy7m99QNzepiWGngzUkAqCGYk/MpTOfpf8AnHMHFKUHAdzpcd2hvhmPPiBIS5LMzki1T6CM+5unJt2f7vkYUzBNGFgLMB+EUYamEUY3PQFSeYAADmZyVklQtd2rdriHsHiUoTnJJLlIZyWDOwtU3L0tFQcWyiyyQokhNNaMbWV6sI0tJbTuUF1eIo0ewQmpAAuf/wAjYQaSSlJDmpNDck2tZrM2nqirFmUkMnPmcBIYAWN9tHO9bRrETSxALHU2Z9ANNOsKmcXi3KmqQz1pmcAN5k/UwvJJSVXrZyT8tBXT2hdGNlIAQHXQu2h6RE40k0SwNsxJLO/35Qrlj9E8nJhJzFmz07aDzq8BnT/DSEPe7C4ow+94AqesBIKgGu1+pJqf6QuJ7l7kl3JqfpQRNz+HobiCpMyUUKAIVSzq7mm/vHE8Q4XNkKIDzJelNNmjsRPBLtb06nv1iS1ghQdjq4p5MPrFY55DjK80xM6pSeWrsYWxOJJop3Gu0dNxnhmHK8y1lKjsxHpHO4qUgOOZ/oY2nlFmiIPpER2g/hRNMqLSVTJMTRJhpMqJZIZFvCiaZcHyRsIh6IIIiSUwTJGoZItGRoqjIYdhLUnaG5UhTApFwTbQULvHNSfiSXmCdyzi3qWjsJvFJcmQEk8xHyi9d+kYZ3U8jHFRzMSa5NPMdoBKcguXUdPeAS1EmzAuW7vDSE2aj2f9Y4squZQBWFdynTZrmot2guF4WTf6bneCzJeWgar9q2MD/wCphJ3NqD6xG6XKS+mDgzG8EGHVmYGlr/p5ekQRi1K1PWlh+sT8JlDmLs/b07QuVg5z4NLSqgJSAk+QdnoO14ArBA6+b927QBUmpIKi+1adownLqv0Zq7Q+RdzX4bTKKB07P6+RtFjg8yASi7OzkN1OhobdTFQnEkkMCXrv0tpDSypjlo2sEys8n3D/AO9KNCo3cttt96mNGSkBzdt3a35QgmepmJr3+kHw6lFqFQ3NA+mrl/1g5WqnUt8aFwk1YVmcBrh69SXtf+sOyO7qN706V1jWFwbkh26UPe4eLLC4NAexJG+oHtFTG1WONhUgnYC2zQaVhwaZlPqzh9DajdIc8FnajA3AY+r94UROcVZJGxBzfQfrGnGRY0nDoALy0qO5UaeTvX7aBrlghmN3DC19bkQaQgOSEsTdwa7WhgoURQCmhpSu/wCcVoERgnBqb9ajz/rFD8QcQMimR/59o6wpUzMfV7Go+9hFLx7GICSMyAvZWo8xSKxnkVwXE8WJxzZWPSFQDYwSag5j38vKI5CY6owtaCI1kggEbCYZBhMbyQRoiTD0TWWPQfgf9m0nG4M4hap2cTFICUKlpBAyVdaDWp10jzwmPav2U4vJwsMpicRMH4dkn8dIKcITP2P4dnAxZ/8Akw/vlheZ+ybDhRDYlnFfEk2pVsoND7R2kwpADGWwqCPAs4DClOZw+8ITVoSxBQkiobwRSmuXUH6Qg5eZ+ybDPSZO9Uf+EZHaJVQPdg/2IyGHg2H4TLSXCAWqMxLnakOcNQpazlqEgZlEhnN2OrV84POShC7sDcaiDTcb/C/cne9N44s85vyuajeIwuR35iQbe8JHDqJck/dIYmYlwx/OFs6lONPSMLU3VTTmJoWA8/QwRSAmwZ7lx11IqYmkpCGY53d3GVqNTvrGgKOSTt0MRUaSBpT6Cv3S0auRcdReNy1i7aRiS4prU0b6CEGAMaJY9D6+0ES5qfrAhMI017QyiY9CGAc36iA9JeKEDKCE5h5G5ba9qCBS1m6nIOrEgsW23F4ItKSa23FntWCBMsF7lmoNtWhw5jtuWU6Za6apcnft/WGJc1w3UNRvb8jEcuY8u32IckyVEPlFGe1uulXForVaY4IpQHSqjMKtc7FtPOGRNWlimvYB+t4YEsa1IegNNLi0FlSMwANhdzvSn3tGkmmugcLiDNf8TFiOn1jc7AZiNGsXLa9WhqVg0oU6VFntUBmYhttf6Q14HUn069IvX0aVsrDJlAlSksAbP6kk7RX4P4ulqWUE5QDQk32gnxfJ/sjudiBHnoSxrGuGEsRldO94z8RzJRCkqQpJZw9S3WF8RxLDYyWc4CVjctWOLKniSJrW+sa8Ec258vKogbxBoMqa4tAouIRyxkbJgZhkxS4GoxIxAwBkez/skUr/AKarKogifMZsteWXQ5gaP00jxePXP2VTR+4LSf8AGW7Eg/LL1BeCnHZYviExHzLKS9iqXUWektrj/kYUGJmrAIWcpcOFSzvX5Li3lCuMxLFxnQGfmK2c1NRNA1ZtxAhM0UJju75lgb6zCenpCM6ZvV+u/pGQgvE1jICeOzi8wvX7EGQPcRkZHl5EdSOUeXvCQP5exjIyIno/wZB9vyg+OLLAFqU/0pjcZDKAA83pDmnn+sZGQqc9IJsj/tJ88143h7ev5xqMiqbMGsuK6fmYsMUWSn/V7qjUZBPa8RU0NKcw9hDeHWcoqbj84yMi56bxcyRT19zBcOeYfe8ZGRrPQpjD2J+7iGjb76RkZDFL4+SkoLgGmoBjyji4aYptz+cajI16Xtln6IC8TMbjI6GLRMbMZGQghpA1GNxkMIxqNxkMBx1/whjZiJTJWtIzksFECydAY1GQqHQIx81RZUxZD2KiR9TAcVxCb/iL/wBx37xkZEZe1QP98mfxq/3GNxkZE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70" name="AutoShape 22" descr="data:image/jpg;base64,/9j/4AAQSkZJRgABAQAAAQABAAD/2wCEAAkGBhISERUUExQVFRUUFxgaGBgYGBkYGBgaGB4VGBgXGhgXHSYeHBwkGhgYHy8gJCcqLCwsGB4yNTAqNSYrLCoBCQoKDgwOGg8PGiwkHyQsLCwsLCwsLCwsLCwsLCksLCwsLCwpLCwsLCwsLCwpLCwsLCwsLCwsLCwsLCwsLCwsLP/AABEIAMIBAwMBIgACEQEDEQH/xAAbAAACAgMBAAAAAAAAAAAAAAADBAIFAAEGB//EAEEQAAECBAQEBAQDBQcDBQAAAAECEQADITEEEkFRBSJhcROBkbEGMqHwQsHRBxRS4fEjM1NigpKiFXLSFheDsuL/xAAZAQADAQEBAAAAAAAAAAAAAAAAAQIDBAX/xAAgEQEBAAIBBQEBAQAAAAAAAAAAAQIREgMTITFRQWEi/9oADAMBAAIRAxEAPwDt5QpBxMijwPxJJXKKycuVgUm7mzbu0WOBxiJycyC+41B2IjbaTRmxvx40JcbEqAIKmvBZBiJTESTpAFhLmCNTcRCLqiaEPeFoxDioMjFiBJlvaITsHtADJxoiaMWIq14ZQiDmDRLj95EDViBFckKMTCDBoLOXOhhM2KYTSIYlYmA1nngE4wP94iBXAEFmIKQGcxPPCmLx8pK0ylqAVMSSAaAixD28oe9E87+OsThsSkZRlnCZkqEpAylQJVM1BGVqsKWrHD43BFIS6kEhbJIJLkVICqBn2/ioTVux+OPhVElGfDqzAkcmdyHsUi7UP2Kcaue1KsFa2zOK16Bo487ZfJtYzFZ5jABKcpASkMEuXZKXLV0c1JrFnw/gylSFrYNTmJYUGYpGZXzEBRrdwxDiKqTkTNT4gCk5hnD5SzKAAIJLChduhvFrw7BleDChzBF85UlCfmJc5gGNAAzupTHQvHHYLoxS0ApOVwpNJiHyhbEFlAsC4tf3DJ4USpSEGWElakuohOXIQr8VTQjQ3Ai6VgZExKTnV4YAdICylJUrw1gEhWUUUQtQF2reEcMmUDME0pCfFLKy5lhpZUgskFBSSQCxJuW1GkwBpC0oVmTkkqFgljnCqK+clSywXUjU9o6bg/HVrBlYZIKm/vZigoUagypcski8UHCODInKdCJnhzFDLmSXJQGP9qDRgVFrHLdy0d3w3gPgghGpJdgCzuE00FhG+HT3d7RllTqwTrGgAIXUhT/pWJ4nBTEAFQobfp3jq7f9Y9z+ClYgEyYmAZ1CArSTDnR+leqYLRkIlBjIfZ/pd1RqleGrIA431L6/lD3D8QuUoqQpiEl9j3GsCw+JmKLZXA12ejGG5CElKg2UqDVf2MeZt26WuE+MbBaUv3I89ReLWR8SSlM4KT6il6j8wI5M8OSWZn1LX3/SCYQTXokJDGu2g9rdofOjTr5vFZWqxDchQUAQxBFCNe0efKxKkk5ntV/f+Y3h/wCHviHwSzFUsuSA2ZJo6hv1HmOtTP6VjsynpECkweRPE1IWghSTYj7v0jSpSto1iEUqaJGdGhJMbCOkPQ2gpZMayQV6s0TCTD0WwESzB0y4xKSekNSMI5u0KnCszDBqwNGBzWMWU4MGfN7xqZMQhFKExKlLMCkljGJnGIYidWAJWXgStpeEJrC3HcLhxJWJ5cZFqygArypHMpCSLgG+lIijioQQFKANGBIDuQkfUgeccX+0biRXNSkyy4Q5WGLgkgJY1AFTQVJT0iOpnxx2ccTxUYcgCVmQCkElyoqbK1CzFwXAo5puaOUo8yvmop6ODSpsbUr9YbxWIzLyLSsgKBICnOrhL0TTVjAjJQVKykhKVciFmvOPxEskM1Tr2jkmtbpi4vBqlh/nSoJIW3LYOCajMlyD1HdmEcQIl+GEylSwp2Iqp1BZOch8pygaUbWAcQxsyZKQFF0pQkhNgEhhZIqpsoc1941whMpapiVlQLAJyBKmqXPMQGYAXpm9XPe4evDs5/CkpCBN8JBWVr8NSihS3JyDwwhbICXARQudwHo8VKUufiEOhKFmVMM0lcxEqWUpYEywWB5EuQ/KA9DEeHTDKmlZlIxCTLJYknKPmJCgEh01JAIZ9awxIM7Ezp0vDS25Jb5g5AlgjNWzqLVehIe77XK2ehIsvhzjMx/BwilTsiAWEpdMxJWcmYgEFQANjl016PhfwTj5n97iJiQpH9oM6gQVgUBylJI5ny0BYbxVfDvFMbg0lEiQF5CUvLlLmy5gUEZ1Cckl8qgTtVWrAWc3j3GcQ82XKMmQsywgkKNHABSGzMoKDsGLUh7/AIWnYcN+GcPhgGcqypSVG6gkAClhYWg2OSJicrMP0it4V8P4wTiZk7NKKFCZVeYrVUqlg0SASGIbUMGjoEcMShCUh2SAA5csKVJuY2xy0VjnpnCUnRoCrAITcUG8dH+6vaOa+OcUZMhaUguUjMzOEqITmrpd9OopGnduvaOESRgpZD5L9TGRzOA+MpaZaQQ7BnJa1LAUEZGff/pcYq8LxxCUAJSaXHrV9nJ9Y1NxxKg7osWvQ2IEIPyhqhRcAh6nXrR4IFbupT1JOp+6xyOg8niAGtXqWHWJDHB6FQO4pfVoSF+32LQNc4CxLW7doAulYvMhlcwN3Z38jv7QqMFK/CpST5V327xXyZzWtXWmlobROSQHAdqn7vWCWhLA8fXhJ2aWSpJotCnAV1YWV107R6lwnisjEIC5Ssw1GqTsoGx+w8eRz8MFuXbbuNI3wnGzsLM8SW+ayhcKGxFHHXSN8c/GkWPZ1KG0ElynjjODftDkTTlnAyVbnmQf9TOPMN1js8PiQUhSSCDYguD2IvF7Ca+H9YWnIa0NrnEitBHN8T+JZUtwgmar/L8o6lX6PD5FpdIWDBpamMcaPilWZ+RvNvV+8XeF43LWASoJfc08jE8j0sMapy4iEuW467xMhJAIP6QxhjSHsKiZgSVMz1gmMwSZUtUw0CASroACT7RPiXxGiSSEJ8RTbsntmrWKdXxoJqVJmSyApJYAVIIoGVQvvaIvUh8XjOK4zMmLUuYSpl8tXy82YAEGgzA06dIs8fiETZcpU3OgpSAuYBnzEuJYUH5aApc/wxRY2UmXMUlBLJUfmBBUAWHLofY2i8wWDkJkKnzigAlkyvxED8RBrldw4qMpoY48ZulFUqbRwqm7FgNqa1NP6xrwpUtOZZJVYMDlNi9FAggFTEhuh0niZElUkrT/AGdX8MsAWyuQtSgouFU5dxo8JmYAlwoFVaBz5lg1w94OFxMITcoCsw5swCAa8oUMxCS40vesKYITs5EoEEkuEOMoJFCXoHYOTFpJkScqyocxTQgnKFAvUC/89YFISEzCUtldyC5NK3uIqZ4wPSfg/EoRhUpnzkpUKS6c1QDlQlAU5B0KXJfdo5bjROFxypipSgJ6MwE2i3U7kKBCg6kkKYg5VFJNYeX8dTARySEiYkpWBKJCmSquRRZudKSbsFPcg8nx7iUzEzRNUUJSEhIShOUJDfKlLlqnfsAA0a3qTWoTsPgX4swklbzxOSlIBKUqWpExYUcqinMAEh2CWUNaa95jv2wYbMlOGBmizZVBSiXYS0s6hS+5SNaeAzJ4ag7kkt9/pD034pmGVIlJQhHgEl0OkrUSGUrKxUoCgJJoTaFjb+h6ngf2q4ud4yZcoEiuZRCES3NAokNV2Dl6CxeLFHxnNkmR4ykFK5c1apUpKVzKF0tkUQQxvcsSax4fjZU5cwlYSgzBmoMqCGzUCAzdt46j4Q4MqVPQtK5U8yi/hFGZBC0pckm1G0fl3pGklgteu/C2Mlr8aal6zljOpk5irISGFHByo3OTvHK/tIxUta1upYKElIKCDUhiDSieZinNdqVi84ZK8HAFMxlcuYBErJRgyDLW7mgFQH2BrHk/xFiiZqilIS5LtmuXe5PudYeeWoRQ8aUjlTkAGhQCerlt3jIqVKL0Jb76Rkc2/wCk6LBcRUwS4DVcn6Q4Jyrv0u/WOZIFK1HSLHB8QKWBJ7pZ66sdY0yx+KlXaptD5Cz97W7dY3h00ckE1YA7fiOwe0VEziqTRDgF+5tfSkZJxRYlKyD30o3nf7MLVPktpeY0A3bVqXoY3MmAHQF3u1tdorRjlEC1vbrDKOIJYZr9WMIbNIxYAdrvVjo9iO/1EFVxF6O7eTVZh5+8JDisskWo4Yh+lIgMTLFU3IapNDuH3+kMtnwUTA9QXrv7QWVNxEgvImqSDVkqI/42MVy8UkeVXHtTqBEUcTrct1Aipb+FuOhn/G+JWAjEDMkXAGQnqQKExKTi0TgySzAnLY9637xSfvwUpltSxBo2xiS8MDVJAPf84rmFymSoJLba/qY3g1EA82XzBD/f5RVSZ0xNFSwsdan3b6Q7w7EePMypQEi6jlSwAptuwh3I4sMOJihyrGUEZlNsX8/6RbYWeRUKJYGhGUXZ6GpvGpUkJolsh8vob1+rmsMEkDKNDdqndzc6/WMbntpMUlywS5ans3XygM+XlKiUuLWu+1C2kHFavTqAfQamAhZIOWxNmpSxr6+tonZqPi/DZU4ZVh12zJDLDsGBNCfpfvHEYrh8+TPy5daKDAKFgp9POxJj0uZw8J+Uso7+1nJgHEuHBafDUlkkM4u+6T9vBU2POpMghaTNdQy0Q5CSoMlLqFG5XpU0it4hL5yAn8SRSgNE0ActVzeLfjvDThlMocqgCk1ALXSf8wHu+sViceAlRNKsGYuetXs9awrnlrWkaTlFL1QmhBYFVRYt+kJzMJlUa3JLlzylvrSBSsWXOc6U86E+jxkzH3DEg9bjyFP5wSZejNFlG6rHLYsRYknR4SmltWb00NmjZmmpoaOSKsKlr/ToIXxYYu4t5/WHjPwBzJhMHwJKJiFJUykkEHKFMbij+8LywNSK72iWdqitdi333jT0Wnp/CJnigT50wLWQQSES0BIIyqAUllg0vR31eC4z4nk4NGSUUSyolwgBgwy1YZrtS9Lx5mnEzmIzKSkucrmvVh7xsyeUEkkV1FHO3vF3qami06sfHE+biKTpkmUWBKQ9EszAij6/9xip49jDMmEg5hoRQAdB6QnLltzVPfr/AEjapu+kc+XUvoFjM6xkTUlJrGRG4Bf3N3yl21NPeNjAKYkaXGvpE1TUvy261icvEkFx97x08qnUK/uqn6+kYpKxVvpFqjiaWYpBAbLW3mXjDjk15daA6U27wdy/BqEJWKLWPVoIvGPDsmaihLXLhtP6wvOlpc2IO3tDmU36FJzJr6RtBfVj1hlMsRtUhJ0jTnEhIxSoMjEPETgxoW71iHgqFYe8aD6CKV9RaChahR4VkJUpkpSSolgzubMGjs+D/A5YKnmr/ID9CrXqB6xnlZPapLfTnuH5yrKjNmOgcj6W7x3mAwwloCaZyxWthU1oOgYj66weRhmDJSlEt6ADZnLUcUMQGCeaWdLjMxJLMTZujF+sZXLbWY6HSaualiNLtUmlW/KCyp4ABGulgPu8V61ZRUBwzkUBexub/nEsNMBVRyTfYAewufsRK5RlrUo6AOK1f19fukMBQSHzUIsDUu9vrApyh+IlILVZ23tWFp2IoOoYaU26fyhaA8mYSsF6Asd3YsRV9B+egjeLGdYAc6EZuVizuNdojgcMSyhuSOu5L+TbBosJKQlL60csD9e9PMQBX4zh6ZgKVpC0tVKgWYWLirjQ0vpHE8U+BJbE4dXy1KCaf6VjbYjasdljMUFZglRBYvdxYg29oVTcqdwR2AsaAWt9YIV08fm4BcsqExJSQQMpufm2uLREyM3yu7C3qX9I9bxuEkz0mWoV0P4kmtUltj2L1vHl3HuHzcNOyLJNiCLKBc0dz3HvF7tLRVICWu+rEa0G4ELT16XJg6w+30HnCxl8wyv0Id6dqigeHEm8OgMzeWr/AKRGbIuxYHvTr7xGbiDY3G/q7vcwaSoEM1Tp92jO7nkh5EspAq4fUvXoRodoNPRmFAA2loAAoByKjT7/ACjacYkirOPInziNWkWmzst61rX0Zoh+8k6wOfOdRf1PtEsoYHTZ3HekXqQDhjU37xkAGGVoaecZE6n0aPeFaiq7B6+UOYThKllqI6rcelKiDJ4DPSCQ2mpB7M3UX3G8Gw3Dp8tSVB8ygOVw7KozEEAs946BpWzZeVRS4OUkONexLROTNYnNV7HrvFicPLWTmTLS5dwo0Bfmqvmq5oDtEsNwLOQZSjMFa5VJTTR79veENVWBRUbVAr2Gvp7RsHrD8uWlFRLNq8xJGahDOdIjMwqCjMhLEVbprE7LRJ/sRMTNLwfCvNUEIljMakincvSgvtaOx4T8PykgEpBDh1Gr2byqKU84dujmO3JYHATJxaWklrnQdyaR0+C+DpYB8WarM3yoH/lU+QEWaZmUOKBLsBRjb8NPLp6nw88MNK5q/M4ZgTdnFB56xNy+LmEgvDOGS5PyIylmzH5idXO3pDkyeuoDsLF6vokAdvaNoWAjQK6m/kaNf0iOHwi1MokBI1dyXcMNhW5ifakRiCm9EpDEDQtoTQ3t06xLFz1gKYiv8VSMpTlsPz2gcxCUpVUAvmpqSXsdqVgGEnc1QHJIdamASQeY9gH82pFaMvM4VLICvFmc1SEkB3Z6FLsDW/nG0cOZWROaodgSSLkVa4YWhudNClFSDnsRYXdkgmp5QP8AdWF0z1lQNW0SKlwaNWjPTqdzAWglKWwMwhgWcFrfJRgBXaHZWCzq5ywKQQHagsaGj6QJWCIASoA0VVmDUoWY3Olw21LLhElYQFKAf+LZIJCTuSwH0tAA5+YcstJcAbAaA2uOsaQuZ4YSpTAAkUuKXI6b9Y3mxS5ikSJYWEAEkqCaqc2Uahmr3ia+F4n+8nS0pSgOoJUCWq9meDiNqvC8ObMQD4ho7Vy7fm/XeNmYrO0tAUBlSrYaAdBpStoNNmNmIN0lIo5ZnZvIQHBJUhKmdyoCmzVFNACqnQQghNwwBOb5kvRvOhNi35RU8ckonylSVXCXSUhykAfNVi5AqAz1EX/hhJDunvoqzPZhS/XvHGfFU4yFS5qQ9CleoIc0UN3djuIePs3HYjBCWXCkrSqiVAEaVCkkOk2p7xWzF1I66axf46UlUzMknwp6gQ7BmpU23r6xT8ZwXhYhaKqY+de2ot5RcjMGZlCBudfvSHUpQwqzi9Xp0irmuTUGDS0k0USHtrt+UK47/SNTVX5nF6ln/N4FLDnNQP8AT7EWHB+A+PMyBWijenKH2NbC0MHgQMgrQVhaVBKkkBiFAkEGliPeF6VxUE2Ynbzcn3guGlLqKjzb2giuGqEvOATlZ7FrRMIKqqGUvduV9ibawW+PBWNDDH+Ixka8Xcf/AF/WMiPJeXcSzO8Pw/FUJf8ABmVlqz8ttB6RIomKbNMJazkluzmIIgqY7Ozg87v5/Qjw1FLf7QfusMScOU/KtQ1oAK7+kYIImH2cPhd3P6icODdRL3Jb9IJJwaACkEhKgxAZiNiNo2C4arQ5g8P+J2CSNAXOwH5n6wr08MZvSsMupldSncLwNEuWxQylnccwFQ7WSHfSo6iNpxDFcxRHyZAKcop4hYOMx5RegT1JhDEYxeKmmUEFISB4sz8KEmpSlRZ5nyXpfQR0Mj91CQhTAZSU50sHapKgCkqoKGpLUNI5Hpyair4QgTFeJMyeEEuhJLFRSSFE9KUTqz2u9OQmaoKAAYMB1+YG3X+t4p+DYGXLQgLSVlAAJKrqIqWZ6kMBsO4i4kGnSrWZ/wCZ3gtUcRLKg2UGrE2FnqS38hDC5hy5UpSyTRhR+p1L+0KpAW1Ccp11BJJcjUEi1vOG8TNKJSvlcC2g0YEUzf0gJXzJQUospgkKUToAAwJ8z9IDhZQCyMwLh7MWJoPNn8on4KikhgXIzAgVdsqX6jLp+UKz1hyc2arbtsGpuPTeKM1h2mTCUuGN2oBYn9Du0DxC5b5ZeYqJUSr8RJI11a3oKCNYdhmKlF1snLd2qDQbl9maBysCXcs516Vp6N66tCB5yRWpYgnMxALa+g8tY1OmBTPUISE6s4brUOIawABArlCd6udGFzWK3iClVe5okAAOQ7kDzv0fWFSWfw9iFIxAJ+Sb/ZlXU1T6Fh/qjr1ywaHW9dDcR57JJZsygr8OX+Msyh0CqmwvHUf+pFkuuWlIGoUpQezBgOusXjlJPIs2o8VhwlRSoNkdO76ZhSlG3uI2oNUMNugq1nYtXuIJxDHCZMz5SFKSCQLOkMWFdGfsIExIuwTra9N9nPnuCIzt+Gq500FwRalLNzVY67DpFLx/hhxEhYSCFJo+4ZwDuCAK6FqR0XE1qKgHKQwAazAmjnb9do53FceRJWUFT5SAoCjOQXbUUbpDn8DzUrKRlLsDbY6+0PcJyTZ8szVFIAZSgHLAHuXbobGI/ESE+OtSLE+h294SmTOZwGNLRvZuM/TvEfs/wikZkYpSgfl5PdqtFf8A+j5iSBQgF3BAdrXL/feFvhf4qMoeDMLp/ATXL/lfbbaOoPG+qfaOXLHLettf82FsJwgyySjOhRH4Sgn1Ukn+sMS5BFFFaruFnlL1swH5waXxEnoPvaComg3ibMvRkijREtIbZh9HiE3hS10KEnVjlbu0WuVMaE9Ip4fm8Twv6VVY+Hl7Sx5j9I3Fr4iP4TGRXbidKFJ+6QQHrApSh09YmpexTHqvJsgiR9t+sTHdoXE47/8AGCpmHT2aGU0KnsTFlOokAAgFwNCSQaAi5IDsPWK3xpiEqKZQmKACikGuX8QAqXKdeogGDxs04c4olKA5RKFTs7CrjmykgByh9RHJ1c+XiO/odPjN1aTcV+6SkplEqMsAhBSRY5lKWpiGd7lySR1ivx3GDOlyc5ecylISgECWTyqUtTjmy0b8L2N4lK4auYlpxVurnBUVWDkdWqxCXYWBgnDccZE0ISAsWonKEOzXZyWcqV+UZOkfChZGdRzKQEBZQCUjKKAZeUKqalhzPWgi6w4KqgE1oz/yrtTWEsHOmJQUJDBWZSgAxq+dRK9S7P6AVaxwxKUgnQUFSQbmuln878rkBpYTlANKs6SRVqt7En1rWsx05S1hIKgAXylm0NhRtK7wWVOBQpZNEm1KsGIOlaN7M0JeOCoqWD/M6UagAv2ggNS3NAXUSLh/M13BPk0L4SQTmDhLAmt+rU0BrDUriCihSUslKQ5DgEs4SAaEDXWx3rDBYV1jxFBTm1KUcJPnX7EMCrwxTzKfLTKOwLdyXPkYPMmZiMpBAFSLC7ikTxUzMkBLEgb0rQl/JqbwvMmJlSySFBKWozlSizUb0DwqBxiMjvQDKDrzEAqIA0ag6udoBiTzZ2JURQWcD8NTQcwp57RipNSV7uWGhZhW5uNiRDC0BSgEpKcoFy9SOo2PoNHiaNDYSSyS4ACUiuj9tDf1geImJSkBm2F6Cr/n91lNUaihTtva/anrCKZQLgksSSTeru5fTpYaNAY/iIUlRVR2AyqL8x5QA3WGcGlS2BDFqVGlyR0/OK+Unk5Alk6qDEEu5BHRqQfDgKQqvPYnaln7P9YkFuLT0SgFqLpSpnNqlnA1qfJxHC/HnCjnE8BgpgujV367bUjuOJkLQpDIKqsFh0ctKgbnezxwfDeOpKZsqaglBzFIBJA/yB7ZaM20Xhv2muRUu4Ll4gtdLQTFJYjWlO0DIjoZogx2nwXxsTSJE0DM3IrVQH4TuWtuxjiHiQoQQSDcdImzZy6ewq4fsW7j+ULYiVkTmUtITuSAPWOQ/wDcGbkCciM7MVly/XKGr5xzuKx0yYedaldz7CwjPj9Vydv/ANekKXlE4d6hPqRDYxQ0Uhb2KVBQ9UuHjzYCDSp+UuHB3BY+sFxHJ6CucoH5FehjI40/EE//ABD6D9IyFxp83UiZSCJWd4Ejp+kSAPWO15g+YvBsPLKlABnJ1fzNtoXSaUFu8PcKSokixXy+V1Heg016RGV1NrwnK6RXhMi0JBKlqdS0GktKTfNqQaJZQq5s0XXEMF4iZQmEnw1AjKAEpVsU+e4IpsxXmFMqWVKWlaM6SkZQSpnDODUkt0cJpFyiUZMlalkus3BNAGDCjkPmctZ945Hoq7GY3CplpTNlf2gUAogjOSxICSk2VvYAk7RVYWWAoqOU1ogKc2cuWbYNcaxqfh3xBmJqc1y2UFnLAjW9BRtDD07hqJZUsTE5kHPMWE5gaZQHNGClB6fi7wwsjiEplkgBwXUp3fdxo1b9N4U/fwtKUJDOsOWcgUGVxUPVz/mjUgL8PMRyqGYnRiQUpoHzFmuGBh7DT0LmCZk8MpcVZmdRJ5WYklvIQAvOwymKhYEEA0BNkmuoDDavQQuiWC68wzDMBQkmnK9mBrWrAFxWG8ZjAcyaEMD3oaWt+raExXTJxSEpSLMTytdkiWGuSQPIPB6IZTlIQBVT5lb3Pe9O73AMH4esZcyk80wOlNglIbW+agJJ1IG0LycStym6iTUEa0ygnYOHqzHrD8zCMQAXNSSWoNj7sLUHWA0Z2MKE5UXXcNQiybWAHNd7bRorzqAUGSgoyOFDnUfmU2oLfWpjasMqWZZUskLLgb5QGBGgCmUTq7RrAYbOXV8qSGAtnJqu7EAFgNOhiTWDqKiFGgOWhJKst1O+penSGJaxlfLlzefZ27PSBBTkEhvwljufTQRFc0MSnSnavu0Itg4nKbO1zuTdgPqdbRNEwAUAD6huhb8/OF8RNUyKZv4hvZkhutz3hhCnY0ZI35SbO29z6eRs1DP+IZUqYZaswUoMLZQQ/oxt2i0mABDJarWra79WH1jj/jbBS6LBJmEkkh8oFWv0aEuE/Ek7Dy/lCkaE3HURfHc3E8vLvitACg4e4pU6DdyRb6xxHxfwTwnmobKoErahSovQgH62oehi5R8TDJ4qQCCoFVnBGo37dIR49xWTMTlUCpMwGoIdLB7BtWhTxTrz3EAvWzQKG+IYMJfKoKTpWrdRCCU7xtMmVjF3gajBaREpgGkYkBEcsESiFotMEbaJiXBEogmJg5TGQxlMbiuI3HYAi0FlVLRBEsbw5JlpP3aHcnLMQvEDXq9qv3eHp+DVMw6zLocoCSo5WqnM4rcH/kIUWkPb6QVJyywkKsQVPckc1ej/AJRnnW/Tmk1SssmWkfgegfKyRlp5kqc1iwKiZPKnMUJzMVMlgTmd7MPU03jnRxvOhKa6kvpUlj5H6QzI4mhIUknlsGdjX5mB2EY78t/w1w8DKFTE5Q7nlIzlSrAqJJqWYH+LQGL3BJEySoFJVRKRm0ScwfZjnUstoRHO4vi0tZlBDpQhKQRmccpKtrlRuL0h+Rx0AOlRSzBPLbcgkX+nQw5lKPZ5fDVyUBaVEWDCq8oBL0LOaaUDaxLBYhIUpTkqNgKiigLmt9aO0VWL42tS2URShYsA9SGFCxbauUQljOMJQqhdqANR966Oe1ILlIa2GJUqZUDNmNy7m99QNzepiWGngzUkAqCGYk/MpTOfpf8AnHMHFKUHAdzpcd2hvhmPPiBIS5LMzki1T6CM+5unJt2f7vkYUzBNGFgLMB+EUYamEUY3PQFSeYAADmZyVklQtd2rdriHsHiUoTnJJLlIZyWDOwtU3L0tFQcWyiyyQokhNNaMbWV6sI0tJbTuUF1eIo0ewQmpAAuf/wAjYQaSSlJDmpNDck2tZrM2nqirFmUkMnPmcBIYAWN9tHO9bRrETSxALHU2Z9ANNOsKmcXi3KmqQz1pmcAN5k/UwvJJSVXrZyT8tBXT2hdGNlIAQHXQu2h6RE40k0SwNsxJLO/35Qrlj9E8nJhJzFmz07aDzq8BnT/DSEPe7C4ow+94AqesBIKgGu1+pJqf6QuJ7l7kl3JqfpQRNz+HobiCpMyUUKAIVSzq7mm/vHE8Q4XNkKIDzJelNNmjsRPBLtb06nv1iS1ghQdjq4p5MPrFY55DjK80xM6pSeWrsYWxOJJop3Gu0dNxnhmHK8y1lKjsxHpHO4qUgOOZ/oY2nlFmiIPpER2g/hRNMqLSVTJMTRJhpMqJZIZFvCiaZcHyRsIh6IIIiSUwTJGoZItGRoqjIYdhLUnaG5UhTApFwTbQULvHNSfiSXmCdyzi3qWjsJvFJcmQEk8xHyi9d+kYZ3U8jHFRzMSa5NPMdoBKcguXUdPeAS1EmzAuW7vDSE2aj2f9Y4squZQBWFdynTZrmot2guF4WTf6bneCzJeWgar9q2MD/wCphJ3NqD6xG6XKS+mDgzG8EGHVmYGlr/p5ekQRi1K1PWlh+sT8JlDmLs/b07QuVg5z4NLSqgJSAk+QdnoO14ArBA6+b927QBUmpIKi+1adownLqv0Zq7Q+RdzX4bTKKB07P6+RtFjg8yASi7OzkN1OhobdTFQnEkkMCXrv0tpDSypjlo2sEys8n3D/AO9KNCo3cttt96mNGSkBzdt3a35QgmepmJr3+kHw6lFqFQ3NA+mrl/1g5WqnUt8aFwk1YVmcBrh69SXtf+sOyO7qN706V1jWFwbkh26UPe4eLLC4NAexJG+oHtFTG1WONhUgnYC2zQaVhwaZlPqzh9DajdIc8FnajA3AY+r94UROcVZJGxBzfQfrGnGRY0nDoALy0qO5UaeTvX7aBrlghmN3DC19bkQaQgOSEsTdwa7WhgoURQCmhpSu/wCcVoERgnBqb9ajz/rFD8QcQMimR/59o6wpUzMfV7Go+9hFLx7GICSMyAvZWo8xSKxnkVwXE8WJxzZWPSFQDYwSag5j38vKI5CY6owtaCI1kggEbCYZBhMbyQRoiTD0TWWPQfgf9m0nG4M4hap2cTFICUKlpBAyVdaDWp10jzwmPav2U4vJwsMpicRMH4dkn8dIKcITP2P4dnAxZ/8Akw/vlheZ+ybDhRDYlnFfEk2pVsoND7R2kwpADGWwqCPAs4DClOZw+8ITVoSxBQkiobwRSmuXUH6Qg5eZ+ybDPSZO9Uf+EZHaJVQPdg/2IyGHg2H4TLSXCAWqMxLnakOcNQpazlqEgZlEhnN2OrV84POShC7sDcaiDTcb/C/cne9N44s85vyuajeIwuR35iQbe8JHDqJck/dIYmYlwx/OFs6lONPSMLU3VTTmJoWA8/QwRSAmwZ7lx11IqYmkpCGY53d3GVqNTvrGgKOSTt0MRUaSBpT6Cv3S0auRcdReNy1i7aRiS4prU0b6CEGAMaJY9D6+0ES5qfrAhMI017QyiY9CGAc36iA9JeKEDKCE5h5G5ba9qCBS1m6nIOrEgsW23F4ItKSa23FntWCBMsF7lmoNtWhw5jtuWU6Za6apcnft/WGJc1w3UNRvb8jEcuY8u32IckyVEPlFGe1uulXForVaY4IpQHSqjMKtc7FtPOGRNWlimvYB+t4YEsa1IegNNLi0FlSMwANhdzvSn3tGkmmugcLiDNf8TFiOn1jc7AZiNGsXLa9WhqVg0oU6VFntUBmYhttf6Q14HUn069IvX0aVsrDJlAlSksAbP6kk7RX4P4ulqWUE5QDQk32gnxfJ/sjudiBHnoSxrGuGEsRldO94z8RzJRCkqQpJZw9S3WF8RxLDYyWc4CVjctWOLKniSJrW+sa8Ec258vKogbxBoMqa4tAouIRyxkbJgZhkxS4GoxIxAwBkez/skUr/AKarKogifMZsteWXQ5gaP00jxePXP2VTR+4LSf8AGW7Eg/LL1BeCnHZYviExHzLKS9iqXUWektrj/kYUGJmrAIWcpcOFSzvX5Li3lCuMxLFxnQGfmK2c1NRNA1ZtxAhM0UJju75lgb6zCenpCM6ZvV+u/pGQgvE1jICeOzi8wvX7EGQPcRkZHl5EdSOUeXvCQP5exjIyIno/wZB9vyg+OLLAFqU/0pjcZDKAA83pDmnn+sZGQqc9IJsj/tJ88143h7ev5xqMiqbMGsuK6fmYsMUWSn/V7qjUZBPa8RU0NKcw9hDeHWcoqbj84yMi56bxcyRT19zBcOeYfe8ZGRrPQpjD2J+7iGjb76RkZDFL4+SkoLgGmoBjyji4aYptz+cajI16Xtln6IC8TMbjI6GLRMbMZGQghpA1GNxkMIxqNxkMBx1/whjZiJTJWtIzksFECydAY1GQqHQIx81RZUxZD2KiR9TAcVxCb/iL/wBx37xkZEZe1QP98mfxq/3GNxkZEG//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72" name="AutoShape 24" descr="data:image/jpg;base64,/9j/4AAQSkZJRgABAQAAAQABAAD/2wCEAAkGBhISERUTEhMUFRUUFhYXGRgYFx4aGRwaGBgXGhYXISAXGyceHBsjGh4cIS8gJiopLCwsGR8xNzIrNSYsLSoBCQoKDgwOGg8PGiwkHCQsLCwsLCwsKSwsLCksLCksKSwsLCwsLCwsLCwpLCwsLCwsLCwsKSksLCksLCwsLCksLP/AABEIAIQAsAMBIgACEQEDEQH/xAAcAAABBQEBAQAAAAAAAAAAAAAEAAIDBQYBBwj/xAA8EAACAQIEBQIEBAMHBAMAAAABAhEDIQASMUEEBSJRYRNxBjKBkSNCofAUsdEHFVJiweHxVHKTsxaCov/EABkBAAMBAQEAAAAAAAAAAAAAAAABAgMEBf/EACMRAAICAgICAQUAAAAAAAAAAAABAhEDEiFBMVEiE2FxsfD/2gAMAwEAAhEDEQA/ANzTMD6Yk9Q4wNDm1dAtIVXBpfbwDPzKNBNsafg/iikYFRSjQsxBW/a8x4P8sabIVFv6rYVMwZOG0OY0X+Vx7HpP2aMSUsrzDAidiDH20xViCU4sDDGrsdMRmiMPRu4tgoBf3hl1GOpzPD3dTtgZ6IOxwUFhR5kMcp8Zgelw3jE/8HOmCgsNp8TOHVKtsVqUX/LeO2GjizvhUARUBOKL4r5mKFEH0TVV2yuMpICwZJKglTMQSCLRYkEXdNWa4074zPxlzGrwl14mjFX1CaVVPUIyokqkR0mbq0xnEAgmFJ0gPImpU4BTNIdTlIUKrBpIXUlQABFiQROkFnDD1amZ5CNVAzQSi5gYHRoCEaAIstoExFxFQBmBCqAC0KZAuWmCSIkwfZowVQBpcQDUzA03llBW4QsAoY2Mhom4y7RAHIn2xhnEKyOzUs4VmhQaeViQyyQhBU3lRuOlSBnAMPC0FRS4ViB6mQeklRAA5V9dYCoBKiJYyNcXvL6L1Kb1KZamjVDbIqojzUzEdUO4pqJklmJEwozECAlVwSUpU61U1laolLOA7vSWS4eqzK7X2DqN5PQkkBdfDletm9OmDTTK34jn1GVAcqmmSxQ3sHhpCi5vGyess3aYxVcp4yvUyLwvB+pTt11ahGZmXMzg3zIOm9zDCYNsarl3w+UAbiTSZ4BKIDlByjMOpjm6pIMAaWOOjG4L2ZSUipPEDxgarxQ7Ys+K5JdsnyzYeO2Bm5PsWj6TjdLH7M25mao06jLmfKRaxEGI37bxPbbdzLRqEm3VF7QsWP3je1sUi1GsCzNZtWgeGkdgZvc+wgzLUbQM2sWEeTtrr/vjy7OwuKc5WUVEBMQoGUGJnqI9tP0wyhzZ+HrBtGUAEm6ss/KSNR5FxBxVni2B1k2Ottp/e3mMF0eOJ0bLpIItebR298Fgegcn57S4tT6bQ6gFkOqgyAZFmUkEZh9QNMHjhDrjyN+IrU6or0nIdDIa0iRB1EMp0I/5xv8Akfx7RrBUrutGtoQZFMnurGwB/wALQR51PTGVozaL7+GOEtM+B7YseHcCJxDzLilRSzFUTdmIUf7nwL+MVsFECUT3t4wUtMKuaT7bfrtilofEdEsAC0Ea5YG8WJzaePti2SoWU5YIjvrhOVjoY9YBCFFzqRYfrikfMTYHGg4bhhBH0jAD874Og2VqksZFgSsjUTEW3AvphbJBRRcV8Y0eFqCnUqQ9pAUtkBgh2gWWDM3+VvbHnfxjzFm4utGUMKkx1qSLAE5iJLgTMw2mmUAT46Uf3jxJ9RWV3QhlIMJlAGaDoLrGsRrh3G8NWK0s9RUNYB0pNqywQjhnYmnKAKJOWFEXtjknKU7XoEUHpCMuUg+nfKzMrOAepgSPyMRCwoy+4K5vxb1PxGZnIATSMukKADlUTIgCNLdU4INV0VwejqhsoAJgmBcX9/Ag4D4rl5NMEtTJAyhVEN0gXIiCzAm5nfSBiU/Y/BpuVcvNd8/DCky0iSadV/UprnSzXIYAHpz5QFIWS9yHcMHqeo5Kp6PFOEoig1WnnypJJCnpAUDQzrlYGFm+FebUOFpkq1Sm75g2Wmj5Zgo2aq8XMAzBk9JFzjOc95mKnE1KlP1KaOUKszNmYhMpeczNJv8AmJAYib31uNcAeu8LwXOuIpg0uKopSVTkdQS9QGyLJRF6R+fLBPUAQYxoeX8pFIs1bi3qqaiZQzjpdZVySGvmZpKfKvSAMeHr/aBxDUitfiq7ZGpGnTygKRm/EYvlzAqo6YuM07RiDlXxJVSt+Dw/r+nVNZfXL5goFpUVQgYLJJklt7YpMD6BbiKPqLTVpLqWXL1DKpUFiVmBJAk2kHtjGf2g8+FCrRpqbq6OVupeQ0X0gE9Q8qe+IPgOrWgeozL6PD1Bl6BRSozGAMlSGXIoIhcl6lwQIxXxx8TvXq1AGlSZGWVWAIWzFhZSd/zHSb1KVIkB4LmxaELXAVRbUbX3jt2H1xYJXMXIMTeftJ0nxr74ymZ5uunjQ7XGJH5hVgKZhfynb9J++M9L8ApGmp1FK2YFp3MRrp3MXn/nErXFrk9tRJ3vfGWXmWgIFjrFx376mcF0+YQDlPYRrIA/f++BwY9kaEcS69RUi5YmLjYa6G3y+McHEBx1L0lSfaf6+LTtvjPf35UDSGvsdCN9Ymx2w9ecN+YRN99O3t4w9GLY1nL+acTRgcLxLKLH02IZPaGkCewA98SVviepUfNxAOY2Lg/L3AWeiP8AL4t3yVPjyTrmm0Hf7Rg2jzBgIIzDS/jbzGHbQrRolAZTkYsCbZVZt9JA/wB8G8JXq5lCVKitux+UdiTY/fzjLcLWDtCqwdiFGRjJnw3+tvbG24DgBSp5A3qHVmizNvBmQqi02sD3OFKTKirDeBq1QIz1CB0ElrMQBmEAi4E6kwNYw56AIi1yJJ+XUSLSI37bHChTeQYsCB2mLajDVbObKYF9ILWIGupH28WxjbZrRSc45VSrnLUpgONHAAamNYB375SCLgDvjE8dymvQZlqsqM2YqwUksIjMCRIE5bHbxj1EqpYU4sDfQ6SdRpf9QRrBAPH8sSsKlNgY1kHqDbMCwsw9zYbiRgvsTjZ5bxvDBivpIFECbwdbyTBYkCSR5i2kVQIykWBkXUnYzlEsdRFtQQNbYt+c/CfFUM7KRVQj5lBBC6sWpm47EiQJmROMtSZssA5VIYi+sdiL6j/TB8nyRQeG0BLGJMyIkWDWBiDAn807Tivr1YsD29vpOOpec2xiSZN7DwQNYHfENUSwsBM2jtb74aQHaA6lJmcwOg2I2IIM21tY643vDc64I08/Emm7vlDj00GUpKgZKSqFAkwCSp3mMYWtQMd9RYAH6662++CeF4RZE9Jsb9UwdJ/4gjfFrJqI1PF/2lcRUZRRLUkzmcuQNljLlAjLoZEixjtek53xZq1WcZspkiYmL7LbycBFskzb3kePc6/TDTxANgT+/wB64ylklL8CCP4gXCzlvE3+vY/bBVPj7dSZ/O9vlMgWPnffAyL3WpJtAAGnll1jaPPjB9fhlqBfTVEbKQ6nOCWBG5zDwLgntjWkAxqitb0hEmPzQPprAw2stMgELe+o1GqmZ2FsdbgKqkqylLgw1rzbYwdYBjcYd/BHLKlGhZaGm+8f5Y09/GF47F5BxRXt98d/hF8j9R+uJ6HCl2VUZWYza+wkk5rRHbGh4T4QIymrUsZ6UEEgECczfKPMH6YrdrsFGzLiiV3H78HGq5F8IVa3VVmjTvYiajQNgdB5I9gcaTlvC0qYApIiifmCqXtEMXYG5aLbeNDYcT0wvUTaAJMnYdzJJ977Yl5Gy1D2Q8v5LTpx6aIBOUH87GIkuTME9vfTDKoFJVNR4zFozsBaSFbMSBoCbgWntedwUzNBAWxM3ywSRpF2JjYQY8sVAQagFNrBSCMyrJzLJYwBcGB/iG0Yksh4PmCObNOx6gRJsItJYkkfTBNTiFDGDcWMRABMQDOs2021vGBKlRDaM3Qw0ABNwBfc2GUAHXthUKYzhD8pgLmzGGUAnNN4yCcpMgrFwcABPAiRnkKLxNgQoaPEC8W1B8QVzLiEoU+qVBHaWvvAvuCR+mxj5nxNFCFq1CmZSQoBgwV6rCSATFzf74HOUjNTFkIyGCCTovzCcutwNxhUMibMXZjmJ6gRF9QZtrGYDxpBM4zXxH8NpxCM3DoErrNsoipq0TpmvIbeerYjSsUNQjqVKdxDZSWLDXsNdNJBvcYg46mwptkygwYFokKWWSNRYXi8n2wAeQVM5JV8wdSVIIMiLabEdrdrYHRsrE2gxZok697zP89e+k59VWsVqoqn1QIYRmDzDI8GDMEgxoLFlnGaqBqdRgwylGIynUEE283/AJzjSjNk9CuDr7bgDeDewn7XwSeIy7gwNAZsNfp+43xX8LxpuPmJJPf33vOl/GCU4aq4JCAAFcxkKonQEyAFN9fMYzcORUc43iwYjTEQykCDH10O/Y37XjHeOo1KbOhBQ07Ms3BE2MG5284VGmoEjqW176+R2/TFNUgaN6vE1YUeonQCB+Gs9QgycvUYJEnEbcJmiXNrDLKiDJOhG5/kNhDkXziVRjq+lH+bPP8ArZPYuHoZE9NSAnbIu5nXXW+u573dS4BA+a+bQ2B8aHU/bbcYcv1wbwdMRLAQLQbyT4Gw12mw3wpY4JW/2yozySdWTcLyejwqgwBUa5Ba7D8iWE5gZOS5mTqoGJavEj1EpPUCwq+rUaQSM2Vyoj5yxgWyqF3Igs4XiFpstbiXKMxC0lqLmVS0AAFQQ9VlgggQimFF794jnBeuZUCrRUJZIY0s9RkYyWykGCaQlpfcgxy/c9JKlRZ06KEq1NcigQFkkGCSWvcmGn31ucWXCGGbKBmgrGYkqIMkwYERFzfKbWxW0HJJvdjMmNTBFrnX333wc3HCkCzAmDIIIuSBJABs3dtjMTBIQwbiack3IIjYkZyVCj31M7BZOIFAyoBJYtlBFiskgHqaASY/TTZi1wKclWNjqbElTmGl9hJ2nEVNtGKgxEKV6ZvGuoDDNOgjXfFAE1aqBwEbr+YtAFMQFFgdrHqNzO8WMDsssAwsRI2LFTmmOmADBk2I1kYGNEDqa7NLHXUQJ+9rdvOCOJYGlYAsD7ZmmCCRbKCuwvltriRBXIONZeJBzdL/AIJJIDSxLIe56h/+ji3+JeGzUxUN2pmJJuA8AnTZgpjfGV4HhZ0Km87AzmBJBg5DmsCJy99cWPEcfVIKmqxDD8zTOae9oGotNsNS4odAqUlC2sPP89xGkbnfQTXcU7SMyuCTBE7d7RcA5p11+tpSW5DfMp+Wx3EMAuvgeb4pOe02yVmQA1AoYBrkm5YdOtgwBOp++JA81+IOEqcLWqUy3SzCoMsa3ggrYEGRI7SIxLyTgaPF1XHEVWpVKrJBWmry5nNMspExNt+84E5zzhuJC5xdAwU2mCZC6bDfxOK6q8mZ1v52/X+mN6tGd8mz4j+z7KYpVM62uyZG76TH1GLLheQZKbIB0uylgRTecslR1rsSdBucVvw5zurxP4bVB6oEwSRnA/MItm1kam574vvTdfmk+YOOfWS7NVXQNW5ehJY0wzsCGYkie4IWFuDsBgd/hqm5+SgsT+YjXbpEn2OnYYtf4sgfKT7DDBzY/wCIx2mw/TEavtgyspsI/wB/6DDw5G36NgZW7n6X/wBMTJp2x6lnk0Thz2H1MD9f2bDE4ruGqfh+nRpUvVqVGaVKgjKvSvTUZjlKzNoFtecEqEFnBYDYAmQOpiY1SIBH+b2m35Zy3paiYYnOxGUmkoFwAjRALdKz1mx1nLz5JW6OzBBJbFHUou+V6zU6VRMrZVgG3UoAXrRFF4W8jWbiw5PlimU4dVjOMjHpZ2PzFZiQs6npzNrqJOYczqtPDgTTRWySBmfMFIVCEJB2NQjQR3JI5dxHpyh/DswIIMADKCZK9altxuLE6HI6Qug3p0pi8EQBJ1vEfQBR4xFzCvoCZ+Us4uASoOUTvlvG4yYdw/C1WKioy5Qpe1wGdQpBgiHVO+xnU4g4kIrTYoELEkmJAlrLoM3tOg0GEImXiRlbKqhrAtUPUcxIA7AXkwJsIOC+WwEy5izGUAHkrZQdLsbbeIxVnqBAcgqWgASc5gkif8IJAJsG8qZKfiMoyxAUFVAUkKsbwZzZSd5k7kmQZPSPpgWJZqiqADm6ibKOygAuxidbWu5OHicwYsVCiNLwoHVeJBjxcm2IOFnOFaXygZpMBRq7TJhi5C2EkIw+VZxZ0FK7kwSGNiWOuvYmWyiItoMSMjLlFyyBa+x1n6Cbm9/rgMAyrktOmhAJgXJWLaSIiwiLgEcXW8r8xA2ltZJvNv63MDAvOmqek3pQziygiQxiT4K6X75h5wAE8LUKlwGCMoMGZHUSMzGJLa/c+MZz4t5iaISvTUyrCmb2yls0QVKGSsZiQQ8RvjnJfi1KyZazLSqAyZMAmfyxfUC3+mLbiKqVEdGykZXlQxDQbAntGoOhsNjJVPkXk8o+IhTNZmpAhWIMNYgsJYeFkyBtpiqfFlz3gzSqMpBABJU2hksFaRYnuRviszW0x0J8GTHcPxLU2WojFXQggjWdjf8AlvpjV8V/aNVKAU0FN7ZmmRI1CrAEeDOumMcynHBhPkLaDuK5pWqtnqVXZtQcxEewFh9MF0PiSuDLVGqWj8U5xH/2v+uKoL4xItPE1fQcm4VsTqwF7TH38YbSEXj9cT16yjwLX1vbX99saSnXk5o42w2iKiik1IgK1TK9wCQomIuxlz1C3SBcTYzl3GOTXQMSajE3iTmsPnjKMoVSZgW0GM3U5l0L6Q+QgDsRmDN5kmDOIKHOGDDplzc21MWJGsanzJxyuabOxccGi5dxTCKpzqXJyyCWebEZgFlMogm953MG4fgKgY1KZsKdKz6EoCRl1KmTEC4K3IIWcbT59UNRT6YVkRUWBYAb21PnW5wTU58XUgNlFrZiVgAAQGnqkTf/AA7kyDdMZoOH4oItRlgGLKBl75mJzCbjS5tqTgNq4KgAiSQFuCRBBzG8ALqBu0RoDih43mdQkhBlHym50tP63J/phUUcsMjAEkXIsNAAbSdfH+uJeTpFUbVeHFP8QKbJmAHUypqLQRIBHiSJ3Jfw/EFgwkKrCGADByHGZwpJ6mNlLmMt/mN8Vyc5RKZVcrkkgnKSCoAkeB8x3idyOkWhzUUx1B12STNxZSZaTeOkE7d8U5oKov8AhGCgtA6iLG1lEfoM06QLDXDH4onLlJIBUm2qgnUTawP3ntisbjQ4KsS8RmMZQzG8eF06f+T1+Od7dOpIyrmge7aDed7YndAWNWWkAGdB/wBxaQ/j27zYYhrcWpPpsTlAhokAlheSB7/QYGVXYdIYxLHM4QTEdwf0kYhKusDwIEWi+0CDO3674W3odGU5pyZkJNJTVouS3SvWl7L3jsRiobndVSOo/hqViwYCe41vtJxv6/FZR1QBoCTlvfLrt9MYfnNan6jAUUUz8+uY+cpjXcXxtFuXDJcUijqcYxGXMSvaIiwAt+++BwDppg00L6D6aYcKONUiAJaJw8cPgwU8OFK4AFyQABuTYD3nFUKwZaOHqmLr/wCJ8b/0XF/+B/6Ya3wtxv8A0fFf+B/6YaEWfIOaUqtZUVpy9TTpC6ydCMLm3FU2qxRuiqEsOkkWLCfmnuf6Yr6XLYBWmigjYiBvEkAtYme5iMWZooqgZizKAJYDtew0/wCNMceSVlKPBBTpSInUe0DeJ0kdsO/i1QywifEkxa1pN9MC+mAZBltN/wDX6YnaiVlerOCQQQc4jUXiD4tjlZLciccYX0AE+Lb/AL+mIzWaFgpv+WSQT+x9MdAMeB30M/vfHAPYm5OhvE/QxsO32Qrb7OfxrCM51vdTN57gXm8frgrhq5uQDJPbtPfQazrpjlOkd73g9o+vfzjjF2OjWgATIN4WBsJmToPMzgF8h68WReFB7Tb7C309sGU0LEEysGJNhf8AkIvfW2IaasIsBMbiJ22BB0kzfB1GizTOsbGTaDIteb3H0vcNI1in2HcLy/8AxMCQLAQQJIze2x/c4mq0wsaiZggwREQTMEa3P8txxRqKJUkG4j2i22vf764I4alnQSbkdQKmdAe28+1iMbJG1USU+oySdNABt+YE30trGm+Jhw8EdB95vb62ItfTTfFbzB6fC0zUyMbQBFgfoAQNMUXC/GzGmRVDhtA6EfSxFsaxi2S2kWnxVw1FqcVYzXKjMEJvsTb6Hvjz3IdxjTU/ig1KZpcSoqrfKTAYHv2+2KGrSg+MbwjRnJ2QAHTDsmHEYazY0IEcTctYevRnT1qH/tTAjHEnBH8Wn4q0v/YmGI+juY1abO5yUNSDKqZILDMc1Mm4EE30+prBWUVBApS1rKqsARqMqA/KNJ0jB/NuLyM5D1R1EfMwUGZkMSRtMR32GK0cUSJL1Dr+YlJHkGD7Edp0BxJR4xU4xy7X3KxtG3nE1C4PjthYWPLl5JIg8HQXP88FBujNuSB94JPvc/fCwsSBym148TiSoNf8sR9So3wsLC7A7SaAYtHb3j+WDeGuhMkdJaxtOaPthYWGaRJKT97yN5P5ZjX+eLvghJO0QLb23/2jQYWFjWJukH8IgDWtqfbXvg3h6UgEzf8ArhYWNEMB57y5KtAhpAF7Rt7g48orrlYgfu+O4WN8RjkGscdLY7hY3MhhbEbNhYWGAzHaLQy/96fo4wsLAB7DxHxJUqEkogJJuDUEGTBA9SPuD5nAtXnbAwEXSJlzoAN3ifphYWIYz//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74" name="Picture 26" descr="http://wapedia.mobi/thumb/7ef4502/de/fixed/470/352/Nietzsche-Stein_01.jpg?format=jpg"/>
          <p:cNvPicPr>
            <a:picLocks noChangeAspect="1" noChangeArrowheads="1"/>
          </p:cNvPicPr>
          <p:nvPr/>
        </p:nvPicPr>
        <p:blipFill>
          <a:blip r:embed="rId9" cstate="print"/>
          <a:srcRect/>
          <a:stretch>
            <a:fillRect/>
          </a:stretch>
        </p:blipFill>
        <p:spPr bwMode="auto">
          <a:xfrm>
            <a:off x="2057400" y="3581400"/>
            <a:ext cx="3662794" cy="27432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endParaRPr lang="en-US" smtClean="0"/>
          </a:p>
        </p:txBody>
      </p:sp>
      <p:sp>
        <p:nvSpPr>
          <p:cNvPr id="15363" name="Content Placeholder 2"/>
          <p:cNvSpPr>
            <a:spLocks noGrp="1"/>
          </p:cNvSpPr>
          <p:nvPr>
            <p:ph idx="1"/>
          </p:nvPr>
        </p:nvSpPr>
        <p:spPr/>
        <p:txBody>
          <a:bodyPr/>
          <a:lstStyle/>
          <a:p>
            <a:pPr eaLnBrk="1" hangingPunct="1"/>
            <a:r>
              <a:rPr lang="en-US" b="1" i="1" smtClean="0"/>
              <a:t>these are the reasons enough to grasp that, for </a:t>
            </a:r>
            <a:r>
              <a:rPr lang="en-US" b="1" i="1" smtClean="0">
                <a:solidFill>
                  <a:srgbClr val="C00000"/>
                </a:solidFill>
              </a:rPr>
              <a:t>us</a:t>
            </a:r>
            <a:r>
              <a:rPr lang="en-US" b="1" i="1" smtClean="0"/>
              <a:t>, this problem is an inaccessible problem. When we speak of values, </a:t>
            </a:r>
            <a:r>
              <a:rPr lang="en-US" b="1" i="1" smtClean="0">
                <a:solidFill>
                  <a:srgbClr val="C00000"/>
                </a:solidFill>
              </a:rPr>
              <a:t>we</a:t>
            </a:r>
            <a:r>
              <a:rPr lang="en-US" b="1" i="1" smtClean="0"/>
              <a:t> speak under the inspiration , under the optics of life: life itself is forcing  </a:t>
            </a:r>
            <a:r>
              <a:rPr lang="en-US" b="1" i="1" smtClean="0">
                <a:solidFill>
                  <a:srgbClr val="C00000"/>
                </a:solidFill>
              </a:rPr>
              <a:t>us </a:t>
            </a:r>
            <a:r>
              <a:rPr lang="en-US" b="1" i="1" smtClean="0"/>
              <a:t>to posit values, life itself is valuing by means of </a:t>
            </a:r>
            <a:r>
              <a:rPr lang="en-US" b="1" i="1" smtClean="0">
                <a:solidFill>
                  <a:srgbClr val="C00000"/>
                </a:solidFill>
              </a:rPr>
              <a:t>us,</a:t>
            </a:r>
            <a:r>
              <a:rPr lang="en-US" b="1" i="1" smtClean="0"/>
              <a:t> if [and/or when: </a:t>
            </a:r>
            <a:r>
              <a:rPr lang="en-US" b="1" smtClean="0"/>
              <a:t>wenn</a:t>
            </a:r>
            <a:r>
              <a:rPr lang="en-US" b="1" i="1" smtClean="0"/>
              <a:t>] </a:t>
            </a:r>
            <a:r>
              <a:rPr lang="en-US" b="1" i="1" smtClean="0">
                <a:solidFill>
                  <a:srgbClr val="C00000"/>
                </a:solidFill>
              </a:rPr>
              <a:t>we</a:t>
            </a:r>
            <a:r>
              <a:rPr lang="en-US" b="1" i="1" smtClean="0"/>
              <a:t> posit values...</a:t>
            </a:r>
            <a:endParaRPr lang="en-US" b="1" smtClean="0"/>
          </a:p>
          <a:p>
            <a:pPr eaLnBrk="1" hangingPunct="1"/>
            <a:endParaRPr lang="en-US" b="1"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smtClean="0"/>
          </a:p>
        </p:txBody>
      </p:sp>
      <p:sp>
        <p:nvSpPr>
          <p:cNvPr id="16387" name="Content Placeholder 2"/>
          <p:cNvSpPr>
            <a:spLocks noGrp="1"/>
          </p:cNvSpPr>
          <p:nvPr>
            <p:ph idx="1"/>
          </p:nvPr>
        </p:nvSpPr>
        <p:spPr/>
        <p:txBody>
          <a:bodyPr/>
          <a:lstStyle/>
          <a:p>
            <a:pPr eaLnBrk="1" hangingPunct="1"/>
            <a:r>
              <a:rPr lang="en-US" b="1" i="1" smtClean="0"/>
              <a:t>It follows from this that even that </a:t>
            </a:r>
            <a:r>
              <a:rPr lang="en-US" b="1" i="1" u="sng" smtClean="0"/>
              <a:t>anti-natural morality </a:t>
            </a:r>
            <a:r>
              <a:rPr lang="en-US" b="1" i="1" smtClean="0"/>
              <a:t>that takes God to be the antithesis and condemnation of life </a:t>
            </a:r>
            <a:r>
              <a:rPr lang="en-US" b="1" i="1" u="sng" smtClean="0"/>
              <a:t>is only one of life’s value judgments.</a:t>
            </a:r>
            <a:r>
              <a:rPr lang="en-US" b="1" i="1" smtClean="0"/>
              <a:t>  -- a judgment made by which life? Which kind of life? </a:t>
            </a:r>
            <a:endParaRPr lang="en-US" b="1" smtClean="0"/>
          </a:p>
          <a:p>
            <a:pPr eaLnBrk="1" hangingPunct="1"/>
            <a:endParaRPr lang="en-US" b="1"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smtClean="0"/>
          </a:p>
        </p:txBody>
      </p:sp>
      <p:sp>
        <p:nvSpPr>
          <p:cNvPr id="17411" name="Content Placeholder 2"/>
          <p:cNvSpPr>
            <a:spLocks noGrp="1"/>
          </p:cNvSpPr>
          <p:nvPr>
            <p:ph idx="1"/>
          </p:nvPr>
        </p:nvSpPr>
        <p:spPr/>
        <p:txBody>
          <a:bodyPr/>
          <a:lstStyle/>
          <a:p>
            <a:pPr eaLnBrk="1" hangingPunct="1"/>
            <a:r>
              <a:rPr lang="en-US" b="1" i="1" smtClean="0"/>
              <a:t>-- </a:t>
            </a:r>
            <a:r>
              <a:rPr lang="en-US" b="1" i="1" smtClean="0">
                <a:solidFill>
                  <a:srgbClr val="C00000"/>
                </a:solidFill>
              </a:rPr>
              <a:t>I</a:t>
            </a:r>
            <a:r>
              <a:rPr lang="en-US" b="1" i="1" smtClean="0"/>
              <a:t> </a:t>
            </a:r>
            <a:r>
              <a:rPr lang="en-US" b="1" i="1" u="sng" smtClean="0"/>
              <a:t>already</a:t>
            </a:r>
            <a:r>
              <a:rPr lang="en-US" b="1" i="1" smtClean="0"/>
              <a:t> gave the answer: declining, weakened, tired, and condemned life.</a:t>
            </a:r>
            <a:endParaRPr lang="en-US" b="1"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i="1" dirty="0" smtClean="0"/>
              <a:t>Ecce Homo</a:t>
            </a:r>
            <a:r>
              <a:rPr lang="en-US" dirty="0" smtClean="0"/>
              <a:t>, “What I Write Such Good Books”</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b="1" dirty="0" smtClean="0"/>
              <a:t>Ultimately, nobody can get more out of things, including books, than he already knows. For what one lacks access to from experience one will have no ear.  Now let us imagine an extreme case: that a book speaks of </a:t>
            </a:r>
            <a:r>
              <a:rPr lang="en-US" b="1" i="1" dirty="0" smtClean="0"/>
              <a:t>nothing</a:t>
            </a:r>
            <a:r>
              <a:rPr lang="en-US" b="1" dirty="0" smtClean="0"/>
              <a:t> but events that lie altogether beyond the possibility of any frequent or even rare experience – that it is a </a:t>
            </a:r>
            <a:r>
              <a:rPr lang="en-US" b="1" i="1" dirty="0" smtClean="0"/>
              <a:t>first</a:t>
            </a:r>
            <a:r>
              <a:rPr lang="en-US" b="1" dirty="0" smtClean="0"/>
              <a:t> language for a new series of experiences.  … This is in the end my average experience and, if you will, the </a:t>
            </a:r>
            <a:r>
              <a:rPr lang="en-US" b="1" i="1" dirty="0" smtClean="0"/>
              <a:t>originality</a:t>
            </a:r>
            <a:r>
              <a:rPr lang="en-US" b="1" dirty="0" smtClean="0"/>
              <a:t> of my experience.  </a:t>
            </a:r>
            <a:r>
              <a:rPr lang="en-US" b="1" u="sng" dirty="0" smtClean="0"/>
              <a:t>Whoever thought he had understood something of me, had made up something out of me, after his own image…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K-8,1"/>
          <p:cNvPicPr>
            <a:picLocks noChangeAspect="1" noChangeArrowheads="1"/>
          </p:cNvPicPr>
          <p:nvPr/>
        </p:nvPicPr>
        <p:blipFill>
          <a:blip r:embed="rId3" cstate="print"/>
          <a:srcRect/>
          <a:stretch>
            <a:fillRect/>
          </a:stretch>
        </p:blipFill>
        <p:spPr bwMode="auto">
          <a:xfrm>
            <a:off x="381000" y="1295400"/>
            <a:ext cx="3379833" cy="5029200"/>
          </a:xfrm>
          <a:prstGeom prst="rect">
            <a:avLst/>
          </a:prstGeom>
          <a:noFill/>
        </p:spPr>
      </p:pic>
      <p:sp>
        <p:nvSpPr>
          <p:cNvPr id="20486" name="AutoShape 6" descr="data:image/jpg;base64,/9j/4AAQSkZJRgABAQAAAQABAAD/2wBDAAkGBwgHBgkIBwgKCgkLDRYPDQwMDRsUFRAWIB0iIiAdHx8kKDQsJCYxJx8fLT0tMTU3Ojo6Iys/RD84QzQ5Ojf/2wBDAQoKCg0MDRoPDxo3JR8lNzc3Nzc3Nzc3Nzc3Nzc3Nzc3Nzc3Nzc3Nzc3Nzc3Nzc3Nzc3Nzc3Nzc3Nzc3Nzc3Nzf/wAARCAChAHkDASIAAhEBAxEB/8QAGwAAAgIDAQAAAAAAAAAAAAAABAUDBgABAgf/xABIEAACAQMDAQQFBgkJCQEAAAABAgMABBEFEiExBhNBUSIyYXGBFBUWUtHSI0JUVZGSlKGxByQzNER0s8HwNUViY2RygoTxsv/EABgBAAMBAQAAAAAAAAAAAAAAAAACAwEE/8QAJxEAAgEEAgEDBAMAAAAAAAAAAAECAxESIRMxUUGh0SJSYWIEFDL/2gAMAwEAAhEDEQA/APOdLtHvpygZUjQbpZXOFjUdWPs/ieKku+0Mls4t9EIt7WPjeyKXmP12yDjPgB0FZpwxpesf3Nf8RK12d1COw0rWDJNIkjpCIlhn7qRiH5wcHIA6jHSueynJ3OnpEJ7TaznAvm/UT7K19Jta/L2H/gn3atk2radLc6cY7+Ai3hZZjLIMqWsgoCH6m4EEdQ/vqObUVe4na11aKEtpKRQO2pLgS4t84HHd+q2c9SDW8NPwjMmVcdpta/OD/qJ9lZ9JNa/L3/VT7KtOp6vpEujX9tZ3cPezd8FX1IZJO6t97lcDaWZZDGeBnPTNQ61qCXDStoesW1rP35a5cXHdGZTHGEIYesow42jocnBzRxQ8IMmVv6S63+Xy/qrx+6s+kut/nCb9C/ZTvV9S0yWy1eOF17+WwsU735TuWZk7ncqrjqNpzyehrvsxqWlJa6Ba6nPFEYb551uActbEPGQH/wCW4De44bwOTjh4DJiL6R65j+vzY9y/ZWfSLXOP5/Pz7B9lWGXUraTQJLaHUIhMbW1XaL3usbVuAwP1gN65XxyKFtdUN7L2fhutcnhhSJzeObplK4llOCc8MyEKP+4eFZxw8BkxR9I9c/ONxx7vsrPpHrpXI1C5wRkEf/Ks1vrVrcG4ftFeW7RfLVumjtLkv325o8xOg4kRVHBzxsIzzigor4wx6r876xDqcctoyRRJet6Z76I+iMehkLnGAfRxgVvFDwGTFMfaPXFYOb2eVFPpLIoZWHkRjpRN3Fb3lodR00BYQQs9vnJgY/xU+B+BptrWqWd1ot1FaXcaljARH8tKkKtrEpGMfhPSUrjzFItDGdI1jPlB/wDs0soqG46NV2AE+VZzWbfSBrvI8q6CQxsP9lawf+jH+IlVzPPszVk0dGuLXVLaIbppbQiOPxch0YgeZwCfhVbPBwf31CP+mVfSLDaaNp11p9rKtxdpNcLc8vs2KYYw5z44OcezFR/RXUu+MObfdv2D8NwT3iR9cdNzr8D8KWR6jdQxRxRykJGJQi4HHeKFf9KgD7KnOvamyOj3O9HJLK8aMDkqecr0yi8dOPfTi2CNI0eO7ub62nkl+UwIRFbRYWSZwcELvxyBk7cbjjA5qReyuotJHEj27ySbgAkhOGCK+08cEq6ny68jFL4NZv4Lue7juWFzOSZJSqs2SeoJHB9owaMm7Uas8u+K5MI2qojRRtGAvODnn0FOevA8K0LBFz2UvRh7dgYmtorgGQ4O11BB4GAC28Ak/iknHiFptjaXOlajd3TXCtbKCjKV2M7HCLyM5OGJ6YCGmDfPrwCBr2FomXutjshAXgAYI8kBGPLI5Jzzb22sWVpJa293bdyZN+wbXO/AGQSpOcHqDxyeMEgAFuOzl3bxd9LNbpGREUJL5fvA20Abc59BvDw8cjJQ7KywvKt7dQxOizYALcFFRsn0fVw49vsqDUdS1i1ukea/3S71mV0xwwL4PQeLv79xoN9Z1GSN0e5YqwYEbVHDKqkdOAQijjyFYAevZTUWnEO6DvN+zaZCed8qY6c8wt0znK4yTiopuz88MHfPdW23ZExHp5zIGKrjbycKagOv6oT6V47fhDJ6SqfSJZs8j6zufYWOK5+fNT3I/wAslLoyMrEjcGQsVOcZJG5uvnQBFqVhNpt5JaXBUyJgkrnBBUMDyAehHUA0y0IH5o1gf8MH+JSi5uZbqUy3Dl3IC5IA4AAA46YAA+FO9GjeHQdSnlGyOdoo4ixxvZXyQPPA60lToaItJOa62mtkDNZ8asTOYpXikWWNmV0OVZTgg+ymdy2mamRc3rzWl2eJTBCHSY/WxkbSfHzpaoArZHGaSUMtjRdgsafoh/3le/si/frXzdomSPnK9/ZF+/Qe7mtE5NLxv7n7G5fgM+QaH+cb79kX79dDT9DxkajfY/uq/foJUz1qQR8cdKzD9n7fAX/BObDQx/b7/wCFon362un6Ef7dffG1T79C7MHmtjrW4fs/b4DIJGn6GP7ff/sqffroWGh/l9/+zJ96hCK0F5o439z9vgLhZsND/LdQP/rJ96t/IND4/nmo/s6feoYCtGjj/L9vgLhiWegxurvPqMqg5Kd0i7vZnccfoqK/1CS9mDFVjjRdsUScLGv1R/rmhmNcU0aaTu9mNs2TXPNdCt1Swppq0T4Vok9KzGOaxAbxgZrEHOTXQGRWwQOKGadVsyFQSDUTuqrkkCl8szuT5Z86VK5jlYNkuYwSd3wqL5agHOSaCJNcEGnURM2HG9BPArBdHrQByK3k01jM2Mlu/OpUuEc4zg0pBNdAnNZY1TGxFaxXdr+EhU5yakMdJcp2QYrOakK1rbTXBoizWE5NRk1KhG3rzWGI1nFRSS7TXTvQsr5NakLJmO5ajbLTjeNtidS/1SaW7qsPZBGk1SLbwMgmsn9KuENvZKOyGobQxiIGM1y/ZG/27hFgeZ4r2RYkMYzg8UPcIAuAB7q53UmiyhE8Uuuz17Acd2xHXgZoX5qvME/J349lewz24BO5R50JJbqc+iAPZSf2ZLs3hizyOS1li5eNh7xUWK9J1fT0mgkTaMkcGvOZVMcjKeoODXRSq8iJVKeA20lMx4PiTzR7QjNCaccwKVHHNN4hjGaScrMvTimhdJBio+4Pn+6mUybl3gYHjQ/o+dNGQSghKBmttwKxOvNcTtgVU5r6IZX6ih2Ndu2TWRQvM4SNSWPQAVr0Jtsi3c1cP5P4XmvDjIA6Gq9JpF0kJl7pto5PHSr7/J1ZGCAz4zuGKlVknGxanFqWy/QhgBuOccVxdDauc8DxoO8nnRSLchX8WPhVU1S5voJt0OpMTjlGHHvrmbXRdRuWC5kBfyqF2GCc1XrbUdUzmSKO5Qcs0R5HwNZqettaoR3B7w9FbiouEm9FFpDK7dSMePlXmurxCPU50X63FWL5bqF4dwmjjz+Kp5qv3sciXrrK26Q4yevNdP8AHg4vZGvuI6sLRY7aPZyNoyfbTBY8gk+VR2kZW3jUqQNoyCPGihgpjzpJy2WgrIFmGIjg0FhqJvGKLyeM0Fv9tUgnYWbVxSpzWphlT7q5U812x8PZXT6nGugBuCaf9jo0kupC4yVC4pDKpViDTXs1di0v1DkbJBtOfA54/wBe2lqq8dBS1NXL/bmGeZoQOJEIPkT7Kf6Hp66fZrEq46k/GlWlRKs8eF46A9evNWgZAArhhs7ZtXF+oIzowhbBx49Kp+o6RqhKmGf0CfTKcf8A2r5PCrKccUtkhOSDjFZK6ZseiuaTp80V+soc4Xr5n3/Go+1unSTTK8PrYySas0ESLu2nwoTVgCkchycHB48KVTa2NZN7KPZWV6qlriVskjGDkAeNQfNslxrEsjhu5Uja2PW4FWKUYLAKQM+NZEnoZHXrVFWYTpxtYgcAY2jA6VpwF5UcjrU7wkmoJMqpxSp3BC685JxQODRdy/BzQO+uqK0RltisAg1MvNQ5qSMmrnKjm4hLekKGXKHr8R4UyyGxQ1zCASR4dRRcGvVF/wCzOvW9zHbozD5TkKUHn51dUuBsAPWvLOwkH8/eQryuACfCvTIgHVceFcUljJpHTF5JNhTP6OaBvGzwnJPWiRJsQ5Garl9qRDuivgA9aSZSKud3129lCxQI5J6u3A/RSbU+0sXciLeskoyD3edo9tD6tqKiBhvLyE4AxVdnRYIyzK4kcdWXitp0lJfUbKTj0WsT9+mVwVxwRRcabRj2CqhpN7IhKMSB4Z6Crqo3RK6jhgCKWpDBm55IjlxsLUsm8RTKZeODS+6GG4pYdghLeqQzUDmml4NxJoHYPOu2D0QmtikVInSoh1qVascyJI/WFGXUKtZ4Hrjk+2h7eMvIAOnj7KNI3SBScHwz4VOT2ViWvs5p6xadDLED3jJufnr7f8qc294YJArkYboaS9mp8xG337Xi9X3eynM0cdwmGKpJ0x4H7K45XvcrF20E3d8kds7jnCnpVGne6mclYzz4mml+13YFhIGaLz8qEi1aLO1gM+2j6nuxWOhRc6dMxEjnp4UC8UsjkyZwKsk2pQtnlSPKlk10k0myMc4593nVoTk/QWSi/Uj0vRnufwhbagbHHiPGrgmEVUH4oFC6a8PyWJYCO728f50SxHhxXLUqOT2bGKS0RXDYFAXDDGPD2GiLliBSy4fHia2mrsboFum4PuoLNSXL58aGya7YrRCTuxcPZUiDPFd29pLIw2qdp8TTBLFIzhzuI8jVXJHPGLJdPgwqlgQX/hU2oWvdos0ZOB19lbsmDOM444phcxh42RvRU+IrmnJ5FktCy2untZY5o2OV8M+sKuFtcpdwLLER6Q5qmsh7nHBPPTyrel6o+mznPpQMfTT/ADHtolHJaB6Lsl0kUUkdyqvF4hh0Hvqka1faLLdY003EYJw29fQ9/XIqLtTr3ytvk9o5EK+s4ON5+yqvu5qlKk0tk5VPBY+5eRWMEkUigessq4x8TXEGqQacGQRLcStw0gfAA8h5++kAat5yarx37FdQt/Z2/wASdyWwj8qfI1Zu8D9DXmVpcNC4KtjBq2aVrC3CbX4kX99cleg73R0UqiemOLpwFNI7qb0+AR8aJuLwMpz/ABpVc3CscgjBopU2Vm9EUshJNRbq4eTd0qPc1dSRyuWx5B/V1rmT1v8AXsrKypj+DLHo/vppcf0a+4fwFZWVGfaNXSFi/wBGvupVP0asrKtAWQquevwFDnrWVldCOZmCuvxqysrTDpOvxpjo/wDX1+NZWVOfRWn2hvL6h+FLX9QVlZSQ7OmZGtbrKyqnOz//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88" name="Picture 8" descr="http://t1.gstatic.com/images?q=tbn:ANd9GcRelkGZmHCq_EkwZWRnLHctxsB9RzpSB37TQbPqrxo9Q_Gr7hSf-g"/>
          <p:cNvPicPr>
            <a:picLocks noChangeAspect="1" noChangeArrowheads="1"/>
          </p:cNvPicPr>
          <p:nvPr/>
        </p:nvPicPr>
        <p:blipFill>
          <a:blip r:embed="rId4" cstate="print"/>
          <a:srcRect/>
          <a:stretch>
            <a:fillRect/>
          </a:stretch>
        </p:blipFill>
        <p:spPr bwMode="auto">
          <a:xfrm>
            <a:off x="3886200" y="304800"/>
            <a:ext cx="1857375" cy="2466975"/>
          </a:xfrm>
          <a:prstGeom prst="rect">
            <a:avLst/>
          </a:prstGeom>
          <a:noFill/>
        </p:spPr>
      </p:pic>
      <p:pic>
        <p:nvPicPr>
          <p:cNvPr id="20490" name="Picture 10" descr="http://t3.gstatic.com/images?q=tbn:ANd9GcQXjwyjaU4FbpQktBkyHBE4v11uo15b_cv9uotnUk9STmGxgplq&amp;t=1"/>
          <p:cNvPicPr>
            <a:picLocks noChangeAspect="1" noChangeArrowheads="1"/>
          </p:cNvPicPr>
          <p:nvPr/>
        </p:nvPicPr>
        <p:blipFill>
          <a:blip r:embed="rId5" cstate="print"/>
          <a:srcRect/>
          <a:stretch>
            <a:fillRect/>
          </a:stretch>
        </p:blipFill>
        <p:spPr bwMode="auto">
          <a:xfrm>
            <a:off x="7620000" y="228600"/>
            <a:ext cx="1409700" cy="2066925"/>
          </a:xfrm>
          <a:prstGeom prst="rect">
            <a:avLst/>
          </a:prstGeom>
          <a:noFill/>
        </p:spPr>
      </p:pic>
      <p:pic>
        <p:nvPicPr>
          <p:cNvPr id="20492" name="Picture 12" descr="http://i43.tower.com/images/ss100517355/thus-spoke-zarathustra-book-for-none-all-friedrich-w-nietzsche-paperback-cover-art.jpg"/>
          <p:cNvPicPr>
            <a:picLocks noChangeAspect="1" noChangeArrowheads="1"/>
          </p:cNvPicPr>
          <p:nvPr/>
        </p:nvPicPr>
        <p:blipFill>
          <a:blip r:embed="rId6" cstate="print"/>
          <a:srcRect/>
          <a:stretch>
            <a:fillRect/>
          </a:stretch>
        </p:blipFill>
        <p:spPr bwMode="auto">
          <a:xfrm>
            <a:off x="5867400" y="152400"/>
            <a:ext cx="1724719" cy="2651760"/>
          </a:xfrm>
          <a:prstGeom prst="rect">
            <a:avLst/>
          </a:prstGeom>
          <a:noFill/>
        </p:spPr>
      </p:pic>
      <p:sp>
        <p:nvSpPr>
          <p:cNvPr id="20494" name="AutoShape 14" descr="data:image/jpg;base64,/9j/4AAQSkZJRgABAQAAAQABAAD/2wCEAAkGBhISEBQUExQVFRQVEhUQFBUWFxUUEhQVFRIVFRQUFBUYGyYgFxkkGhUUHy8gIycpLCwsFR4xNTAqNSYrLCkBCQoKDgwOGg8PGikdHCQpLCwsLCwtKSkpLCwsLCkpLCksKSwpKSkpLCksKSksNSkpLCwsLCkpKSwsMCwpLDIsLP/AABEIAOEA4QMBIgACEQEDEQH/xAAcAAEAAQUBAQAAAAAAAAAAAAAAAgEDBAUHBgj/xABREAABAwEDBQgMCQoFBQAAAAABAAIDEQQSIQUxQVGRBhMVIlNhcYEHFDIzUnKUobGy0eMWFyM0wdPU4fA1QlRVYnN0krPSJENFouKCk7TC8f/EABoBAQADAQEBAAAAAAAAAAAAAAABAgMEBQb/xAAzEQACAQIDBQgBBAEFAAAAAAAAAQIDESExUQQSE0FhBRQVIjJSgZHBM6HR8LEjQnFykv/aAAwDAQACEQMRAD8A7iiIgCIiAIiIAiIgCIiAIhKpVAVRUqlUBVFYtVsZGAXmgLmsBxPGcQGjDnIVq3ZVjiu3yauNGtaC57qZ6NGJVXJRzZZRbyRmItcMvw706S9RrTdcCCHh2hhYRW9zKDN0MZvAiRjmsMt17CxzmtFSWg51Xiw1LcOehtEWuhy2x8jGMDnF0YlNKUja4VaX44E6lrcr7tY7O6ZpikcYXQNN26S7f79y6C7RcNekLSn/AKnoxMqj4fqwPRovN5T3bxRAuDS9naZtrXNIo5u+MYG45iS8Y9Kmd0kzGwmaBrd+tMdnbcmEguyA/KXgwZiM3nWnCla9jPiwva56AlKrx8G7mUwMtL7MBZy+457JhI+Pj3LzozG3Cuoqdh3TzS2p8d6yMYy0vs9x73C0vDT3TG1oa/QVLoyRHGg8j1tVVajczlR9ohL3hrXCaaKja0+SmdGDiToatus2rOzNYtNXQREUEhERAEREARFpsq7rbHZpN7nnZG+6H3XVBLSSAeioOxQ3YlRcnZK5uUXmvjHyZ+lxbT7EHZHyb+lxbT7FG8tS/Cn7X9HpUXmT2ScmfpkO0+xVHZHyYc1ri2/cp3kRw56M9Ki818YuTf0uLafYnxjZN/S4tp9ijeWpPCn7X9GdlSf5aNj3mOMsc68HXLzwRRl/RhU0qK9SwH5QdG6Qs49N9LSXOdg2KzUOBxHGJ0+cqza93+T3CjbbC3XUX67VindxZP1nD/22qrqJf1FlQnp+z/g2LcouFpaRI17HMia+Vo4g481AACQKkBt7R6LtrtcrJpqOdSkN0XS4NYXUke0fnFo0c4rmWmdu2sv60i/kaoO3Y2X9as/lA+lUdZ+3/H8lls8v6n/BtcpyyPspJDnXbSwsNwhz42ysN+6B05hoVZbcDaWWgMldEI3QO+TkDmOqHBwYReIOaoGgLTHdZZf1s3Z96g7dNZD/AKqNh/uXLNylK6WmnL5OiFOys+vJ8/g2k9jklfJaGRuAE1nkYw8R8ohvXjdOYmuFdSv5SZJaXhzYpGNjhmFXi657pIy0MaNOPUtA/dDYtOVR/u/uVs5dsJ/1UbXf3rPdl7Xjnii9uuWWD/4PR5Bsc1nLKsJZK1pfmvxSBoHG1sw6lhZdyBaJLRM9jAQ6SwPYbzRXeJJDJgThQOGfOtLJlXJ+nKbOsOP/ALKAt+TT/qUR/wCn/ktqFatQXkhh1kjKvs0K780nf/qzdDc7NBa5HMjZLZu15mRMe5rRWWVkj4DWvFvNcQaUF6mhYVm3OSAhwENnYLXZ522ff77Y2xX98INKAuLhRrcOhYJtOTf1jF/J/wAlQ2rJv6yi/l/5LZ7ftPKmvsx8No85S/8ALNhZdz8/a3aclosrbPvhe57HufM5u+X7gDgGtxpjU5lm5MsDobTM8PsTo5bQZw5zyZmNJxDcKA0515/tzJn6yi/k+9bHK25veoBOyUSMIaRxbpIfS6RidYWdTtDaoxcnTVueJaHZ2zuSW+78sP2PYbn7OGMeA+JwM0sg3qoAEjy+jqudV1SanAGuAC2gXgtwUTzO535gjLXaiSRdHOcCvehabNtD2iHEasU2igqE+GnexVERdJgEREAREQBcM7NLDwiyjiKWaPoPykq7muGdmiUDKTQc/asZ/wB8vsWNb0ndsFuMr6Hg97HPrz5+lVLMdPRoVBIDpUlw3Po0kWzA3z1z4V0K4rbrQBUDEjQFE2jPzZ6+wKbNlbxRecKqJiHPt1KLZhr8yq2cH0KC2DJqIiGPOo7+06R/8Vd+bWlUF0ypjB/Hn6UMfTtKkrbpdQ66H0Irh7qzK70K1x2+1T61jtc4jGoxzU4xGs6s+jVnU3TZsa1zADP51NiqkiQi5ydGJJTeRSmO3PzlVaDTEqQS7JsiDoQTpzUzmu1TCtb+dRpm/HN9yq+0AaDzYJiQnFYk3Nrr2kehVaKZlATDDn83SepTUFlZ5G83L2RkpnbI0ObvNNFW3pGNvMd+a7HONdMxIXS2yS20xWeOoiiY0VP7LQ3fHgac9GjX1jluQMrss5lL2udejDQG0rUSsfiTmwacaHGmC7hkDcrAI4pqyFzmNkHHLaXgHfmUzV10WEqNWrPdXowvjY4dqqQpeaXqxtz5I3eS8lsgjDGZhiSc7jpcedZqIvZjFRVlkfOybk7vMIiKxAREQBERAFw/sz/lFv8ADR/1JV3BcK7NbncJNDQPmsZqcw+Ulw5ysayvE7+z3at8M8PT8aUUONXQR1j2oQ7m0a1w2Pork1VW3XqaK9Z9KqxpGfHaUFySIVbc0kY4YaMShNyTidA69HtVWNoKKFxwzEUFKCn4ojr9dAGutfoU2K35tFxFb3s6SObOB1jTtUiDoooJTJqgUeNzef0/cqNZjiB1V9gQXJqqooyA0wp1oSySqrbb2mh1HNtz4qPylfzadebp1qbFd7oXkVsl2obfuUW3q44D06upLEuRcfmPQfQvp/IPzSz/ALiL+m1fMD8x6D6F9P5B+aWf9xF/TaujZ82eT2plH5/BnoiLrPECIiAIiIAiIgC4f2Z/yi3+Gj9eVdwXC+zWwHKLKmn+Gj00/PlWNf0Hf2f+t8M8Mqq3dHhedSBGvzhcJ9Gmw5wCiJRz7D9Cq6h0+dVDgNW1MBiRMo59hQScx83tVHRtNa0xz5sVR0bTnNek4elTgVe8Tv8AMfN7VW9zFUbQafOquIIphtUYEkRMPxQDq19SCUdWvMOrWha056aurV0KhjYdDfMmBHmJh41jaFJWjGzUFW63m2/emBN3zJqJkFK6M/T0KpcNYUQxvNhmxzedMA78ikBJFTp0ZqKb3gZ+jp5lQ01jaqkjm8yXVwrpWIslB/GG3MpNdX8Z1EMbzfj0dSlUaxtR2Eb8w/Meg+hfT+Qfmln/AHEX9Nq+X3uFDiMx08y+oMg/NLP+4i/ptXTs+bPJ7Uyj8/gz0RF1niBERAEREAREQBcr7JGT7VJbQYHMDd5YCHCpvXnknvbsKFunRt6otdIeO/xh6jVlVipRxNqNWVKW9HM4g/ImUtEkI6sejvKkMjZS8OLZ7ldtvHWUvHWdq5eFDQ6+/wBbp9HExkXKPKRbPcpwLlHlItnuV2y8dZS8dZUcKGhPiFbp9HE+Bco8pFs9yojIuUuUh2e5Xbrx1lLx1nap4UNCO/1en0cT4FyjykWz3KcDZR5SLZ7ldsvHWUvHWVHChoT4hV6fRxPgXKPKRbPcpwLlHlItnuV2y8dZS8dZThQ0HiFXp9HE+BMo8pFs9ynAuUeUi2e5XbLx1lLx1lTwoaDxCr0+jifAmUeUi2e5TgXKPKRbPcrtl46yl46ynChoPEK3T6OJ8C5R5SLZ7lOBco8pFs9yu2XjrKXjrKjgw0HiFXp9HE+Bco8pFs9ynAuUeUi2e5XbLx1lLx1lOFDQeIVen0cSdkTKPKRZtXuV3HIwIs8IOcRRg9IYKqAcdZWTYu9t8ULoowjG9jnr7TOtbe5F9ERdByhERAEREAREQBa6Tu3+MPUatitdJ3b/ABh6jVnUyJRRERc5YIiIAiIgCIiAIiIDCtmWIYnXXuoaxt7l7uNK65G2rWkVc4UAzqFjy5FLMYm3rzYWz1LbrbjpXxacQ4PjeCCBmWHuuZWGH+OsX/lxrS7p4n9s21zHvjLMkMlDoyWuvstFrewXhjS8KkaaUzVBk0UUz2yBeNteU5A6fjPrwjk5gaHvF1j+1XSBoBwabzwWjA1OC2mQ55G2iWOa8ZKOmZIHl0EsDpnXCGVpG9lQwimIANTU0EOFja2fKUb3XWuqaF1aOukB1wlryLrqOwwJWSvB5QE1ks0lla+rGMhnskzXFj2xG1xMMMpaeNQPoHZnNJqMFlG1Fs9osxfI9r7TJdc6Z7AwR2GOWakgq4C+4ENaQAXHQKITuHp48pNNofBQ32RsmJIFwtkc9raGuesbs4GhZa55kzKDzJZ3zX7k2T7ALRMHFrmOc+csvkUc1r5KNc8HCor3VW7zIMk80xmLqNbaLbZ5WFzsQyUMga1lKNLRGHVNDxznqgcD1AWVYu9t8ULFCyrF3tvihaUzFl9ERbkBERAEREAREQBa6Tu3+MPUatitdJ3b/GHqNWdTIlFERFzlgiIgCIiAIiIAiKE7nBri0Auum6CaAuoaAnQK0xQEbTZGSAB7WuAcHgOFQHNNWuHODioTZOieXl0bXF7N6eSAb7BUhjtbeM7D9o61rbHliQ2meN29mKCOO/IGvb8s/jb0AXOrRl0nTV7RrV74TWajTfIvvliaCyUOvwtc6Rhbcq1wDTxSATorUKS260ZL8kwFxcYoy4hgJLRUiN16PH9kgEaqK7Z7HHHW4xra57oA0k+knasUZfgvtZededG6VoEchvNY1rnBpu0LwHNJYONjmWlj3WOe6xScaOKeC0TSMMbnE3Io3R3DcvONX/m1DkFpM2mUtz8b7M6CNrIw7ex3NW3Y5GvDSBSoo0imiqzn5OiIaDGwhrzI0FoN15rVw58TjzrDbumsxYXiSrRZhbKhkhG8mvHFG45jgMRTMrs2XIm3sXOutvOuse8A73vl0lrSA65Q01FQPMXG5JgAI3qOjmCIi6KGMVIYRTFuJwzYlXIbBExxe2NjXOpecGgONAAKnTgAOpauDdXFvUL5A9jpod/aze5nE0Y1z2s4nHIL2gUxNcKrPiyvE6beQTfLDIKteGua1wa8seRddQuaDQ4VUizM0LKsXe2+KFihZVi723xQtaZmy+iItiAiIgCIiAIiIAtdJ3b/ABh6jVsVrpO7f4w9RqzqZEooiIucsEREAREQBFGR9ATjgCcAScBXADEnmC1Pwrh8C1eSWr6tTYG4Vm2SubG9zGGRzWOc1gIBe4NJawE4CpoMda1vwqh8C0+SWr6pPhVD4Fp8ktX1SWBqhZLRFY96ijlMpcJ7RLVjHSPfaI3WgRm/W85hlDTUUDGiuZWrHkKUWiNzo3hrcpWm1VLmvIY+zXInElxJ4106SKLdfCuHwLT5Javqk+FUHgWnyS1fVKS++auHJlpdaWOka+jLRbeOXgxiKWNzbNcZewaGUBwBrnBqSmRMkyjgzfInN7Vs8kUtbhAeIoWNpR2IJY4g8wzLafCuHwLT5Javqk+FcHgWnyS1fVKLMb55eLc3am2YxiI1kyU+xHjMG9yCWV4a7jfnNkoKVxGNFuJciSue8xtfDvsD4bQHOaYpT2sGRStaCSJA4hpIpVrDWtGrYfCuHwLV5Javqk+FcPgWryS1fVJYcRmFk/J8hkye58TmbxZpYpASw3XujgYBg41HEfiNQVrI2TLSLTDJMx1WMtkcjy8ODnSzxvic1t40ZcYAMBSgFBRbL4Vw+BafJLV9Ur1jy/FK8Ma2cE1oX2eeNuAJxe9gAzaTzJYb5swsqxd7b4oWKFlWLvbfFC0pmTL6Ii3ICIiAIiIAiIgC10ndv8Yeo1bFa6Tu3+MPUas6mRKKIiLnLBERAEREBatNpbGwvcaNaKk0LqY0zNBKhYMoMmBMZLg03TxXtIJAIwcAcxB61Zy781m/dPHWRQDaVorRYGyPsjXyOcHscS4cQ03sBjatGsUqcdipKTTsTY9RBaGvFWOvCpbUa2mjthBVrt8b9vVHXrm+A04pFaGhriepeNa0kxNvljBLMWupKaP7ZDhS7iXFl2hOh7lYmkrvpcHCQxOvuIcCZO2AaDobTAZsyo6vQmx77tlt/e68e6H3dN0mgNNVVaiyg10z4gHX2NDzUUbR2o1xzjQvJWyzCEvbE5xrZo75Bc51107TIQc/cknmCt2qGISl0LnBrBDc7sVJmFc4qQG3qcyl1HoRY9baMtRRuc1ziCxokcLrzxTpFG8bPorRZFntTZK3Deobrs9QQASCDmOIXmN08ZMz3sPGZCxpGOMcplZJsvMPX0rCt7aukZeLI+2pquIkIDro3s8XEnA051DqNO1ibHto5g4uDTUtN1wGJaaA0Oo0IU8V4m0iNjbQ1wcZd/Bb3wVBY2j3/s3i92vQouq1zd5L5C2BzW4Pa5hDH3pWjMWOJdhnrdwwU8S3Iix69+UGiZsJDr7mGQYcUgVrjrw1LJK8FbLPEbm9OfdFnkkd3dTJdHFBIxq4AkDUVs8kF77YXPeQ67S7SQl8ZhaQa9yGh2OONTzoqjvawseqCyrF3tvihYoWVYu9t8ULrp5lGX0RFsQEREAREQBERAFrpO7f4w9Rq2K10ndv6R6jVnUyJRRERc5YIiIAiIgAKreOtURAVvHWUDjrKoiAreKXjrO1URAVqlSqIgK1OsoSqIgK3jrKVVEQFQsqxd7b4oWKFlWLvbfFC1plWX0RFuQEREAREQBERAF5HdJu1stimLJnPvuDXhrGOebpbdBJzZ2u06F65cO7M35Rb/DR+vKsqztE6tkpKrU3ZHsbP2VMnONC+RnO+JwbtFfQvTWLKEUzL8T2SM8Jjg4dBpmPMV82LNyTlmayyCSB5Y7T4Lh4L25nDp8y5FPU9Op2bG3kePU+jkWh3HbrGW6C8BdkZRsrM90nM5utp0dBC3y0zPHnBwe7LMIiIVCIiAIiIAiIgCIiAIiIAiIgKhZVi723xQsULKsXe2+KFrTKsvoiLcgIiIAiIgCIiALh3Zn/ACi3+Gj9eVdxXDezTe4RbSnzaPOCf8yXUVjW9J39n4VvhnhEUON+zsP9ycb9nYf7lw4an0O90PR7hctGzW6J1aMe4QyDQWvIFep1D1Lva+Yml4IIpgQRg7Qa+EutnsqQgYzs8ktH2hawayueTt9KU5KUYs6Ei58OynDyzPI7R9oT404eWZ5HaPtCvdannd3q+1nQUXPvjTh5Znkdo+0J8acPLM8jtH2hLx1Hd6vtZ0FFz740oeWZ5HaPtCoeypCP89nkdo+0Jdaju9X2s6Ei523sswH/AD2+RWnDp/xCl8asPLN8itP2hThqRwaj/wBrOhIuejsqw6J2eR2j7Qqjspw8szyO0faFF1qT3er7X9HQUXPvjUh5dnkk/wBpT404eWZ5HaPtKXWo7vV9rOgouffGnDyzPI7R9oT404eWZ5HaPtCXjqO71fa/o6EFlWLvbfFXMz2U4eWZ5HaPtC6RkuW9BE7wo2u0jumg5jmz5lrSaeRnUpzh6k0ZaIi3MgiIgCIiAIiIAuMdl3KUseUGhj3NBs8ZoNd+QV8y7OuH9mf8ot/ho/XlWFdXgeh2d+t8M8jw7aOVftTh20cq/asBUc4DOuDdjofRGw4dtHKv2qBy1acfl5Now8ywDO0aR6VVklVKglyK2izO4atPLybR7Eblq08vJn1j2FYZKg6XVidQ/GCKK0DUUZvDVpGe0Saa4hVZly1YEzydGA+ha7fG1xzimug25lN0zRhXYp3VoVSjmbLh60cq/ao8N2nlpNv3LXb+NHWcw+9SdIB+DRV3FoW8pn8N2nlpP5vuVOGbTy8m3OsHfm6wqNdjnB9KndWgtE2XDto5V+1OHbRyz9qwFF8gGfo6So3FoTgjOGWrRy8nTe+5HZatPLyDCnde0LAbMDp5uvUo9tMrS8NXNXpU7i0K+U2XDVp5eTb5qUUjl208s/atdvrdY15wqb8KgZya9GCbifInyo2L8vWih+WfmOnmX0jkM1ssBOcwRk9O9tXy+/Meg+hfT+Qfmln/AHEX9Nq6dmSV7Hk9qLCPz+DPREXYeKEREAREQBERAFxLsx/lBv8ADx+vIiLGv6D0Ozv1vhnhUdm/GtEXCsz6F5EWafHUm5tqqiszCHqISdyfFVux9wOhEULI0fqLj9PR9Kwm/OD4v0BEWqMJ/kzznRqIs2a8ismbrVuNEUkL1E1R2ZEVVmaT9JZf3Z6B6FV2fq+hEWxySy+Sj+5b0+xQg76/xR6VVFXkS80ZD83UvpnIXzWD9xF/TaqotNn5nJ2plH5M5ERdZ4oREQBER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496" name="Picture 16" descr="http://t2.gstatic.com/images?q=tbn:ANd9GcRrHHb-VtSPQjPazhsC0XAyOh5ilxBfV_5xOug02lxtmQpn-5a5Ng"/>
          <p:cNvPicPr>
            <a:picLocks noChangeAspect="1" noChangeArrowheads="1"/>
          </p:cNvPicPr>
          <p:nvPr/>
        </p:nvPicPr>
        <p:blipFill>
          <a:blip r:embed="rId7" cstate="print"/>
          <a:srcRect/>
          <a:stretch>
            <a:fillRect/>
          </a:stretch>
        </p:blipFill>
        <p:spPr bwMode="auto">
          <a:xfrm>
            <a:off x="7467600" y="3124200"/>
            <a:ext cx="1676400" cy="2724151"/>
          </a:xfrm>
          <a:prstGeom prst="rect">
            <a:avLst/>
          </a:prstGeom>
          <a:noFill/>
        </p:spPr>
      </p:pic>
      <p:sp>
        <p:nvSpPr>
          <p:cNvPr id="20498" name="AutoShape 18" descr="data:image/jpg;base64,/9j/4AAQSkZJRgABAQAAAQABAAD/2wCEAAkGBhISEBQUExQVFRQVEhUQFBUWFxUUEhQVFRIVFRQUFBUYGyYgFxkkGhUUHy8gIycpLCwsFR4xNTAqNSYrLCkBCQoKDgwOGg8PGikdHCQpLCwsLCwtKSkpLCwsLCkpLCksKSwpKSkpLCksKSksNSkpLCwsLCkpKSwsMCwpLDIsLP/AABEIAOEA4QMBIgACEQEDEQH/xAAcAAEAAQUBAQAAAAAAAAAAAAAAAgEDBAUHBgj/xABREAABAwEDBQgMCQoFBQAAAAABAAIDEQQSIQUxQVGRBhMVIlNhcYEHFDIzUnKUobGy0eMWFyM0wdPU4fA1QlRVYnN0krPSJENFouKCk7TC8f/EABoBAQADAQEBAAAAAAAAAAAAAAABAgMEBQb/xAAzEQACAQIDBQgBBAEFAAAAAAAAAQIDESExUQQSE0FhBRQVIjJSgZHBM6HR8LEjQnFykv/aAAwDAQACEQMRAD8A7iiIgCIiAIiIAiIgCIiAIhKpVAVRUqlUBVFYtVsZGAXmgLmsBxPGcQGjDnIVq3ZVjiu3yauNGtaC57qZ6NGJVXJRzZZRbyRmItcMvw706S9RrTdcCCHh2hhYRW9zKDN0MZvAiRjmsMt17CxzmtFSWg51Xiw1LcOehtEWuhy2x8jGMDnF0YlNKUja4VaX44E6lrcr7tY7O6ZpikcYXQNN26S7f79y6C7RcNekLSn/AKnoxMqj4fqwPRovN5T3bxRAuDS9naZtrXNIo5u+MYG45iS8Y9Kmd0kzGwmaBrd+tMdnbcmEguyA/KXgwZiM3nWnCla9jPiwva56AlKrx8G7mUwMtL7MBZy+457JhI+Pj3LzozG3Cuoqdh3TzS2p8d6yMYy0vs9x73C0vDT3TG1oa/QVLoyRHGg8j1tVVajczlR9ohL3hrXCaaKja0+SmdGDiToatus2rOzNYtNXQREUEhERAEREARFpsq7rbHZpN7nnZG+6H3XVBLSSAeioOxQ3YlRcnZK5uUXmvjHyZ+lxbT7EHZHyb+lxbT7FG8tS/Cn7X9HpUXmT2ScmfpkO0+xVHZHyYc1ri2/cp3kRw56M9Ki818YuTf0uLafYnxjZN/S4tp9ijeWpPCn7X9GdlSf5aNj3mOMsc68HXLzwRRl/RhU0qK9SwH5QdG6Qs49N9LSXOdg2KzUOBxHGJ0+cqza93+T3CjbbC3XUX67VindxZP1nD/22qrqJf1FlQnp+z/g2LcouFpaRI17HMia+Vo4g481AACQKkBt7R6LtrtcrJpqOdSkN0XS4NYXUke0fnFo0c4rmWmdu2sv60i/kaoO3Y2X9as/lA+lUdZ+3/H8lls8v6n/BtcpyyPspJDnXbSwsNwhz42ysN+6B05hoVZbcDaWWgMldEI3QO+TkDmOqHBwYReIOaoGgLTHdZZf1s3Z96g7dNZD/AKqNh/uXLNylK6WmnL5OiFOys+vJ8/g2k9jklfJaGRuAE1nkYw8R8ohvXjdOYmuFdSv5SZJaXhzYpGNjhmFXi657pIy0MaNOPUtA/dDYtOVR/u/uVs5dsJ/1UbXf3rPdl7Xjnii9uuWWD/4PR5Bsc1nLKsJZK1pfmvxSBoHG1sw6lhZdyBaJLRM9jAQ6SwPYbzRXeJJDJgThQOGfOtLJlXJ+nKbOsOP/ALKAt+TT/qUR/wCn/ktqFatQXkhh1kjKvs0K780nf/qzdDc7NBa5HMjZLZu15mRMe5rRWWVkj4DWvFvNcQaUF6mhYVm3OSAhwENnYLXZ522ff77Y2xX98INKAuLhRrcOhYJtOTf1jF/J/wAlQ2rJv6yi/l/5LZ7ftPKmvsx8No85S/8ALNhZdz8/a3aclosrbPvhe57HufM5u+X7gDgGtxpjU5lm5MsDobTM8PsTo5bQZw5zyZmNJxDcKA0515/tzJn6yi/k+9bHK25veoBOyUSMIaRxbpIfS6RidYWdTtDaoxcnTVueJaHZ2zuSW+78sP2PYbn7OGMeA+JwM0sg3qoAEjy+jqudV1SanAGuAC2gXgtwUTzO535gjLXaiSRdHOcCvehabNtD2iHEasU2igqE+GnexVERdJgEREAREQBcM7NLDwiyjiKWaPoPykq7muGdmiUDKTQc/asZ/wB8vsWNb0ndsFuMr6Hg97HPrz5+lVLMdPRoVBIDpUlw3Po0kWzA3z1z4V0K4rbrQBUDEjQFE2jPzZ6+wKbNlbxRecKqJiHPt1KLZhr8yq2cH0KC2DJqIiGPOo7+06R/8Vd+bWlUF0ypjB/Hn6UMfTtKkrbpdQ66H0Irh7qzK70K1x2+1T61jtc4jGoxzU4xGs6s+jVnU3TZsa1zADP51NiqkiQi5ydGJJTeRSmO3PzlVaDTEqQS7JsiDoQTpzUzmu1TCtb+dRpm/HN9yq+0AaDzYJiQnFYk3Nrr2kehVaKZlATDDn83SepTUFlZ5G83L2RkpnbI0ObvNNFW3pGNvMd+a7HONdMxIXS2yS20xWeOoiiY0VP7LQ3fHgac9GjX1jluQMrss5lL2udejDQG0rUSsfiTmwacaHGmC7hkDcrAI4pqyFzmNkHHLaXgHfmUzV10WEqNWrPdXowvjY4dqqQpeaXqxtz5I3eS8lsgjDGZhiSc7jpcedZqIvZjFRVlkfOybk7vMIiKxAREQBERAFw/sz/lFv8ADR/1JV3BcK7NbncJNDQPmsZqcw+Ulw5ysayvE7+z3at8M8PT8aUUONXQR1j2oQ7m0a1w2Pork1VW3XqaK9Z9KqxpGfHaUFySIVbc0kY4YaMShNyTidA69HtVWNoKKFxwzEUFKCn4ojr9dAGutfoU2K35tFxFb3s6SObOB1jTtUiDoooJTJqgUeNzef0/cqNZjiB1V9gQXJqqooyA0wp1oSySqrbb2mh1HNtz4qPylfzadebp1qbFd7oXkVsl2obfuUW3q44D06upLEuRcfmPQfQvp/IPzSz/ALiL+m1fMD8x6D6F9P5B+aWf9xF/TaujZ82eT2plH5/BnoiLrPECIiAIiIAiIgC4f2Z/yi3+Gj9eVdwXC+zWwHKLKmn+Gj00/PlWNf0Hf2f+t8M8Mqq3dHhedSBGvzhcJ9Gmw5wCiJRz7D9Cq6h0+dVDgNW1MBiRMo59hQScx83tVHRtNa0xz5sVR0bTnNek4elTgVe8Tv8AMfN7VW9zFUbQafOquIIphtUYEkRMPxQDq19SCUdWvMOrWha056aurV0KhjYdDfMmBHmJh41jaFJWjGzUFW63m2/emBN3zJqJkFK6M/T0KpcNYUQxvNhmxzedMA78ikBJFTp0ZqKb3gZ+jp5lQ01jaqkjm8yXVwrpWIslB/GG3MpNdX8Z1EMbzfj0dSlUaxtR2Eb8w/Meg+hfT+Qfmln/AHEX9Nq+X3uFDiMx08y+oMg/NLP+4i/ptXTs+bPJ7Uyj8/gz0RF1niBERAEREAREQBcr7JGT7VJbQYHMDd5YCHCpvXnknvbsKFunRt6otdIeO/xh6jVlVipRxNqNWVKW9HM4g/ImUtEkI6sejvKkMjZS8OLZ7ldtvHWUvHWdq5eFDQ6+/wBbp9HExkXKPKRbPcpwLlHlItnuV2y8dZS8dZUcKGhPiFbp9HE+Bco8pFs9yojIuUuUh2e5Xbrx1lLx1nap4UNCO/1en0cT4FyjykWz3KcDZR5SLZ7ldsvHWUvHWVHChoT4hV6fRxPgXKPKRbPcpwLlHlItnuV2y8dZS8dZThQ0HiFXp9HE+BMo8pFs9ynAuUeUi2e5XbLx1lLx1lTwoaDxCr0+jifAmUeUi2e5TgXKPKRbPcrtl46yl46ynChoPEK3T6OJ8C5R5SLZ7lOBco8pFs9yu2XjrKXjrKjgw0HiFXp9HE+Bco8pFs9ynAuUeUi2e5XbLx1lLx1lOFDQeIVen0cSdkTKPKRZtXuV3HIwIs8IOcRRg9IYKqAcdZWTYu9t8ULoowjG9jnr7TOtbe5F9ERdByhERAEREAREQBa6Tu3+MPUatitdJ3b/ABh6jVnUyJRRERc5YIiIAiIgCIiAIiIDCtmWIYnXXuoaxt7l7uNK65G2rWkVc4UAzqFjy5FLMYm3rzYWz1LbrbjpXxacQ4PjeCCBmWHuuZWGH+OsX/lxrS7p4n9s21zHvjLMkMlDoyWuvstFrewXhjS8KkaaUzVBk0UUz2yBeNteU5A6fjPrwjk5gaHvF1j+1XSBoBwabzwWjA1OC2mQ55G2iWOa8ZKOmZIHl0EsDpnXCGVpG9lQwimIANTU0EOFja2fKUb3XWuqaF1aOukB1wlryLrqOwwJWSvB5QE1ks0lla+rGMhnskzXFj2xG1xMMMpaeNQPoHZnNJqMFlG1Fs9osxfI9r7TJdc6Z7AwR2GOWakgq4C+4ENaQAXHQKITuHp48pNNofBQ32RsmJIFwtkc9raGuesbs4GhZa55kzKDzJZ3zX7k2T7ALRMHFrmOc+csvkUc1r5KNc8HCor3VW7zIMk80xmLqNbaLbZ5WFzsQyUMga1lKNLRGHVNDxznqgcD1AWVYu9t8ULFCyrF3tvihaUzFl9ERbkBERAEREAREQBa6Tu3+MPUatitdJ3b/GHqNWdTIlFERFzlgiIgCIiAIiIAiKE7nBri0Auum6CaAuoaAnQK0xQEbTZGSAB7WuAcHgOFQHNNWuHODioTZOieXl0bXF7N6eSAb7BUhjtbeM7D9o61rbHliQ2meN29mKCOO/IGvb8s/jb0AXOrRl0nTV7RrV74TWajTfIvvliaCyUOvwtc6Rhbcq1wDTxSATorUKS260ZL8kwFxcYoy4hgJLRUiN16PH9kgEaqK7Z7HHHW4xra57oA0k+knasUZfgvtZededG6VoEchvNY1rnBpu0LwHNJYONjmWlj3WOe6xScaOKeC0TSMMbnE3Io3R3DcvONX/m1DkFpM2mUtz8b7M6CNrIw7ex3NW3Y5GvDSBSoo0imiqzn5OiIaDGwhrzI0FoN15rVw58TjzrDbumsxYXiSrRZhbKhkhG8mvHFG45jgMRTMrs2XIm3sXOutvOuse8A73vl0lrSA65Q01FQPMXG5JgAI3qOjmCIi6KGMVIYRTFuJwzYlXIbBExxe2NjXOpecGgONAAKnTgAOpauDdXFvUL5A9jpod/aze5nE0Y1z2s4nHIL2gUxNcKrPiyvE6beQTfLDIKteGua1wa8seRddQuaDQ4VUizM0LKsXe2+KFihZVi723xQtaZmy+iItiAiIgCIiAIiIAtdJ3b/ABh6jVsVrpO7f4w9RqzqZEooiIucsEREAREQBFGR9ATjgCcAScBXADEnmC1Pwrh8C1eSWr6tTYG4Vm2SubG9zGGRzWOc1gIBe4NJawE4CpoMda1vwqh8C0+SWr6pPhVD4Fp8ktX1SWBqhZLRFY96ijlMpcJ7RLVjHSPfaI3WgRm/W85hlDTUUDGiuZWrHkKUWiNzo3hrcpWm1VLmvIY+zXInElxJ4106SKLdfCuHwLT5Javqk+FUHgWnyS1fVKS++auHJlpdaWOka+jLRbeOXgxiKWNzbNcZewaGUBwBrnBqSmRMkyjgzfInN7Vs8kUtbhAeIoWNpR2IJY4g8wzLafCuHwLT5Javqk+FcHgWnyS1fVKLMb55eLc3am2YxiI1kyU+xHjMG9yCWV4a7jfnNkoKVxGNFuJciSue8xtfDvsD4bQHOaYpT2sGRStaCSJA4hpIpVrDWtGrYfCuHwLV5Javqk+FcPgWryS1fVJYcRmFk/J8hkye58TmbxZpYpASw3XujgYBg41HEfiNQVrI2TLSLTDJMx1WMtkcjy8ODnSzxvic1t40ZcYAMBSgFBRbL4Vw+BafJLV9Ur1jy/FK8Ma2cE1oX2eeNuAJxe9gAzaTzJYb5swsqxd7b4oWKFlWLvbfFC0pmTL6Ii3ICIiAIiIAiIgC10ndv8Yeo1bFa6Tu3+MPUas6mRKKIiLnLBERAEREBatNpbGwvcaNaKk0LqY0zNBKhYMoMmBMZLg03TxXtIJAIwcAcxB61Zy781m/dPHWRQDaVorRYGyPsjXyOcHscS4cQ03sBjatGsUqcdipKTTsTY9RBaGvFWOvCpbUa2mjthBVrt8b9vVHXrm+A04pFaGhriepeNa0kxNvljBLMWupKaP7ZDhS7iXFl2hOh7lYmkrvpcHCQxOvuIcCZO2AaDobTAZsyo6vQmx77tlt/e68e6H3dN0mgNNVVaiyg10z4gHX2NDzUUbR2o1xzjQvJWyzCEvbE5xrZo75Bc51107TIQc/cknmCt2qGISl0LnBrBDc7sVJmFc4qQG3qcyl1HoRY9baMtRRuc1ziCxokcLrzxTpFG8bPorRZFntTZK3Deobrs9QQASCDmOIXmN08ZMz3sPGZCxpGOMcplZJsvMPX0rCt7aukZeLI+2pquIkIDro3s8XEnA051DqNO1ibHto5g4uDTUtN1wGJaaA0Oo0IU8V4m0iNjbQ1wcZd/Bb3wVBY2j3/s3i92vQouq1zd5L5C2BzW4Pa5hDH3pWjMWOJdhnrdwwU8S3Iix69+UGiZsJDr7mGQYcUgVrjrw1LJK8FbLPEbm9OfdFnkkd3dTJdHFBIxq4AkDUVs8kF77YXPeQ67S7SQl8ZhaQa9yGh2OONTzoqjvawseqCyrF3tvihYoWVYu9t8ULrp5lGX0RFsQEREAREQBERAFrpO7f4w9Rq2K10ndv6R6jVnUyJRRERc5YIiIAiIgAKreOtURAVvHWUDjrKoiAreKXjrO1URAVqlSqIgK1OsoSqIgK3jrKVVEQFQsqxd7b4oWKFlWLvbfFC1plWX0RFuQEREAREQBERAF5HdJu1stimLJnPvuDXhrGOebpbdBJzZ2u06F65cO7M35Rb/DR+vKsqztE6tkpKrU3ZHsbP2VMnONC+RnO+JwbtFfQvTWLKEUzL8T2SM8Jjg4dBpmPMV82LNyTlmayyCSB5Y7T4Lh4L25nDp8y5FPU9Op2bG3kePU+jkWh3HbrGW6C8BdkZRsrM90nM5utp0dBC3y0zPHnBwe7LMIiIVCIiAIiIAiIgCIiAIiIAiIgKhZVi723xQsULKsXe2+KFrTKsvoiLcgIiIAiIgCIiALh3Zn/ACi3+Gj9eVdxXDezTe4RbSnzaPOCf8yXUVjW9J39n4VvhnhEUON+zsP9ycb9nYf7lw4an0O90PR7hctGzW6J1aMe4QyDQWvIFep1D1Lva+Yml4IIpgQRg7Qa+EutnsqQgYzs8ktH2hawayueTt9KU5KUYs6Ei58OynDyzPI7R9oT404eWZ5HaPtCvdannd3q+1nQUXPvjTh5Znkdo+0J8acPLM8jtH2hLx1Hd6vtZ0FFz740oeWZ5HaPtCoeypCP89nkdo+0Jdaju9X2s6Ei523sswH/AD2+RWnDp/xCl8asPLN8itP2hThqRwaj/wBrOhIuejsqw6J2eR2j7Qqjspw8szyO0faFF1qT3er7X9HQUXPvjUh5dnkk/wBpT404eWZ5HaPtKXWo7vV9rOgouffGnDyzPI7R9oT404eWZ5HaPtCXjqO71fa/o6EFlWLvbfFXMz2U4eWZ5HaPtC6RkuW9BE7wo2u0jumg5jmz5lrSaeRnUpzh6k0ZaIi3MgiIgCIiAIiIAuMdl3KUseUGhj3NBs8ZoNd+QV8y7OuH9mf8ot/ho/XlWFdXgeh2d+t8M8jw7aOVftTh20cq/asBUc4DOuDdjofRGw4dtHKv2qBy1acfl5Now8ywDO0aR6VVklVKglyK2izO4atPLybR7Eblq08vJn1j2FYZKg6XVidQ/GCKK0DUUZvDVpGe0Saa4hVZly1YEzydGA+ha7fG1xzimug25lN0zRhXYp3VoVSjmbLh60cq/ao8N2nlpNv3LXb+NHWcw+9SdIB+DRV3FoW8pn8N2nlpP5vuVOGbTy8m3OsHfm6wqNdjnB9KndWgtE2XDto5V+1OHbRyz9qwFF8gGfo6So3FoTgjOGWrRy8nTe+5HZatPLyDCnde0LAbMDp5uvUo9tMrS8NXNXpU7i0K+U2XDVp5eTb5qUUjl208s/atdvrdY15wqb8KgZya9GCbifInyo2L8vWih+WfmOnmX0jkM1ssBOcwRk9O9tXy+/Meg+hfT+Qfmln/AHEX9Nq6dmSV7Hk9qLCPz+DPREXYeKEREAREQBERAFxLsx/lBv8ADx+vIiLGv6D0Ozv1vhnhUdm/GtEXCsz6F5EWafHUm5tqqiszCHqISdyfFVux9wOhEULI0fqLj9PR9Kwm/OD4v0BEWqMJ/kzznRqIs2a8ismbrVuNEUkL1E1R2ZEVVmaT9JZf3Z6B6FV2fq+hEWxySy+Sj+5b0+xQg76/xR6VVFXkS80ZD83UvpnIXzWD9xF/TaqotNn5nJ2plH5M5ERdZ4oREQBERAf/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0500" name="Picture 20" descr="http://t2.gstatic.com/images?q=tbn:ANd9GcTbkZiCSp3dcNnDwuD_ybBNqAxcIa6_DbPBX9-2qKU0V5MM5rsncQ"/>
          <p:cNvPicPr>
            <a:picLocks noChangeAspect="1" noChangeArrowheads="1"/>
          </p:cNvPicPr>
          <p:nvPr/>
        </p:nvPicPr>
        <p:blipFill>
          <a:blip r:embed="rId8" cstate="print"/>
          <a:srcRect/>
          <a:stretch>
            <a:fillRect/>
          </a:stretch>
        </p:blipFill>
        <p:spPr bwMode="auto">
          <a:xfrm>
            <a:off x="3810000" y="2895600"/>
            <a:ext cx="1695450" cy="2695576"/>
          </a:xfrm>
          <a:prstGeom prst="rect">
            <a:avLst/>
          </a:prstGeom>
          <a:noFill/>
        </p:spPr>
      </p:pic>
      <p:pic>
        <p:nvPicPr>
          <p:cNvPr id="20502" name="Picture 22" descr="http://classibooks.com/img/p/34-72-large.jpg"/>
          <p:cNvPicPr>
            <a:picLocks noChangeAspect="1" noChangeArrowheads="1"/>
          </p:cNvPicPr>
          <p:nvPr/>
        </p:nvPicPr>
        <p:blipFill>
          <a:blip r:embed="rId9" cstate="print"/>
          <a:srcRect l="19200" r="19200"/>
          <a:stretch>
            <a:fillRect/>
          </a:stretch>
        </p:blipFill>
        <p:spPr bwMode="auto">
          <a:xfrm>
            <a:off x="5542669" y="3276600"/>
            <a:ext cx="1850536" cy="292608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b="1" dirty="0" smtClean="0"/>
              <a:t>Wagner” The “Tristan Chord”</a:t>
            </a:r>
          </a:p>
        </p:txBody>
      </p:sp>
      <p:sp>
        <p:nvSpPr>
          <p:cNvPr id="9219" name="Content Placeholder 2"/>
          <p:cNvSpPr>
            <a:spLocks noGrp="1"/>
          </p:cNvSpPr>
          <p:nvPr>
            <p:ph idx="1"/>
          </p:nvPr>
        </p:nvSpPr>
        <p:spPr/>
        <p:txBody>
          <a:bodyPr/>
          <a:lstStyle/>
          <a:p>
            <a:endParaRPr lang="en-US" b="1" smtClean="0"/>
          </a:p>
          <a:p>
            <a:endParaRPr lang="en-US" b="1" smtClean="0"/>
          </a:p>
          <a:p>
            <a:endParaRPr lang="en-US" b="1" smtClean="0"/>
          </a:p>
          <a:p>
            <a:endParaRPr lang="en-US" b="1" smtClean="0"/>
          </a:p>
          <a:p>
            <a:r>
              <a:rPr lang="en-US" b="1" smtClean="0">
                <a:hlinkClick r:id="rId4"/>
              </a:rPr>
              <a:t>http://www.youtube.com/watch?v=fktwPGCR7Yw </a:t>
            </a:r>
            <a:r>
              <a:rPr lang="en-US" b="1" smtClean="0"/>
              <a:t> </a:t>
            </a:r>
            <a:r>
              <a:rPr lang="en-US" b="1" smtClean="0">
                <a:solidFill>
                  <a:srgbClr val="000000"/>
                </a:solidFill>
                <a:latin typeface="-webkit-sans-serif"/>
              </a:rPr>
              <a:t> </a:t>
            </a:r>
            <a:r>
              <a:rPr lang="en-US" b="1" smtClean="0">
                <a:solidFill>
                  <a:srgbClr val="002BB8"/>
                </a:solidFill>
                <a:latin typeface="-webkit-sans-serif"/>
              </a:rPr>
              <a:t> </a:t>
            </a:r>
            <a:r>
              <a:rPr lang="en-US" b="1" smtClean="0"/>
              <a:t> </a:t>
            </a:r>
          </a:p>
        </p:txBody>
      </p:sp>
      <p:pic>
        <p:nvPicPr>
          <p:cNvPr id="9220" name="Picture 3" descr="Image:TristanChord.svg"/>
          <p:cNvPicPr>
            <a:picLocks noChangeAspect="1" noChangeArrowheads="1"/>
          </p:cNvPicPr>
          <p:nvPr/>
        </p:nvPicPr>
        <p:blipFill>
          <a:blip r:embed="rId5" cstate="print"/>
          <a:srcRect/>
          <a:stretch>
            <a:fillRect/>
          </a:stretch>
        </p:blipFill>
        <p:spPr bwMode="auto">
          <a:xfrm>
            <a:off x="1371600" y="1447800"/>
            <a:ext cx="5715000" cy="2190750"/>
          </a:xfrm>
          <a:prstGeom prst="rect">
            <a:avLst/>
          </a:prstGeom>
          <a:noFill/>
          <a:ln w="9525">
            <a:noFill/>
            <a:miter lim="800000"/>
            <a:headEnd/>
            <a:tailEnd/>
          </a:ln>
        </p:spPr>
      </p:pic>
      <p:pic>
        <p:nvPicPr>
          <p:cNvPr id="5" name="Wagner_Tristan_opening.midi.mid">
            <a:hlinkClick r:id="" action="ppaction://media"/>
          </p:cNvPr>
          <p:cNvPicPr>
            <a:picLocks noRot="1" noChangeAspect="1"/>
          </p:cNvPicPr>
          <p:nvPr>
            <a:audioFile r:link="rId1"/>
          </p:nvPr>
        </p:nvPicPr>
        <p:blipFill>
          <a:blip r:embed="rId6" cstate="print"/>
          <a:srcRect/>
          <a:stretch>
            <a:fillRect/>
          </a:stretch>
        </p:blipFill>
        <p:spPr bwMode="auto">
          <a:xfrm>
            <a:off x="4495800" y="5181600"/>
            <a:ext cx="990600" cy="1219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4250"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Early Project: Cultural Revolution</a:t>
            </a:r>
            <a:endParaRPr lang="en-US" dirty="0"/>
          </a:p>
        </p:txBody>
      </p:sp>
      <p:sp>
        <p:nvSpPr>
          <p:cNvPr id="5" name="Content Placeholder 4"/>
          <p:cNvSpPr>
            <a:spLocks noGrp="1"/>
          </p:cNvSpPr>
          <p:nvPr>
            <p:ph idx="1"/>
          </p:nvPr>
        </p:nvSpPr>
        <p:spPr/>
        <p:txBody>
          <a:bodyPr>
            <a:normAutofit fontScale="55000" lnSpcReduction="20000"/>
          </a:bodyPr>
          <a:lstStyle/>
          <a:p>
            <a:r>
              <a:rPr lang="en-US" b="1" dirty="0"/>
              <a:t>For since we are the outcome of earlier generations, we are also the outcome of their aberrations, passions and errors, and indeed of their crimes; it is not possible to free oneself wholly from this chain. If we condemn these aberrations, and regard ourselves free of them, this does not alter the fact that we originate in them. The best we can do is to confront our inherited and hereditary nature with our knowledge of it, and through a new, stern discipline combat our inborn heritage and implant in ourselves a new habit, a new instinct, a second nature, so that our first nature withers away. It is an attempt to give oneself, as it were a posteriori, a past in which one would like to originate in opposition to that in which one did originate:—always a dangerous attempt because it is so hard to know the limit to denial of the past and because second natures are usually weaker than first. What happens all too often is that we know the good but do not do it, because we also know the better but cannot do it. But here and there a victory is nonetheless achieved, and for the combatants, for those who employ critical history for the sake of life, there is even a noteworthy consolation: that of knowing that this first nature was once a second nature and every victorious second nature will become a first</a:t>
            </a:r>
            <a:r>
              <a:rPr lang="en-US" b="1" dirty="0" smtClean="0"/>
              <a:t>.</a:t>
            </a:r>
          </a:p>
          <a:p>
            <a:endParaRPr lang="en-US" b="1" dirty="0"/>
          </a:p>
          <a:p>
            <a:pPr algn="ctr"/>
            <a:r>
              <a:rPr lang="en-US" b="1" dirty="0" smtClean="0"/>
              <a:t>-- </a:t>
            </a:r>
            <a:r>
              <a:rPr lang="en-US" b="1" i="1" dirty="0" smtClean="0"/>
              <a:t>On the Use and Misuse of History of Life (3)</a:t>
            </a:r>
            <a:endParaRPr lang="en-US" b="1"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Bring Something into Existence?</a:t>
            </a:r>
            <a:endParaRPr lang="en-US" dirty="0"/>
          </a:p>
        </p:txBody>
      </p:sp>
      <p:sp>
        <p:nvSpPr>
          <p:cNvPr id="3" name="Content Placeholder 2"/>
          <p:cNvSpPr>
            <a:spLocks noGrp="1"/>
          </p:cNvSpPr>
          <p:nvPr>
            <p:ph idx="1"/>
          </p:nvPr>
        </p:nvSpPr>
        <p:spPr/>
        <p:txBody>
          <a:bodyPr>
            <a:normAutofit fontScale="55000" lnSpcReduction="20000"/>
          </a:bodyPr>
          <a:lstStyle/>
          <a:p>
            <a:pPr algn="ctr"/>
            <a:r>
              <a:rPr lang="en-US" b="1" dirty="0" smtClean="0"/>
              <a:t>The “</a:t>
            </a:r>
            <a:r>
              <a:rPr lang="en-US" b="1" dirty="0" err="1" smtClean="0"/>
              <a:t>Performative</a:t>
            </a:r>
            <a:r>
              <a:rPr lang="en-US" b="1" dirty="0" smtClean="0"/>
              <a:t>”</a:t>
            </a:r>
            <a:endParaRPr lang="en-US" b="1" dirty="0"/>
          </a:p>
          <a:p>
            <a:endParaRPr lang="en-US" b="1" dirty="0" smtClean="0"/>
          </a:p>
          <a:p>
            <a:r>
              <a:rPr lang="en-US" b="1" dirty="0" smtClean="0"/>
              <a:t>In </a:t>
            </a:r>
            <a:r>
              <a:rPr lang="en-US" b="1" dirty="0"/>
              <a:t>1789 Louis XVI of France found himself compelled to call the Estates General into session. The Estates General were composed of the nobility, the clergy, and the Third Estate, which stood for the </a:t>
            </a:r>
            <a:r>
              <a:rPr lang="en-US" b="1" dirty="0" smtClean="0"/>
              <a:t>non-privileged </a:t>
            </a:r>
            <a:r>
              <a:rPr lang="en-US" b="1" dirty="0"/>
              <a:t>classes; they had not been summoned since 1614 when the meeting dissolved without agreement after the Third Estate refused to consent to the abolition of the sale of offices unless the nobility gave up some of their privileges. The convocation of the Estates was thus essentially a medieval practice, hardly an institution. On June 17, 1789, the Third Estate declared itself to be the National Assembly of France. The question immediately raised is to the authority by which, in terms of which, this claim has legitimacy. The assembled delegates (they are even really delegates in that they are not for the most part elected) cannot be calling upon an existing authority—they are trying to call one into existence—to create a past—so as to give themselves a reality in the present. The King, it should be noted, had the Assembly building surrounded by troops and ordered them to disperse, stating that their naming of themselves the National Assembly meant nothing and was therefore null and </a:t>
            </a:r>
            <a:r>
              <a:rPr lang="en-US" b="1" dirty="0" smtClean="0"/>
              <a:t>void.</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smtClean="0"/>
              <a:t>The birth of Tragedy</a:t>
            </a:r>
            <a:endParaRPr lang="en-US" dirty="0"/>
          </a:p>
        </p:txBody>
      </p:sp>
      <p:sp>
        <p:nvSpPr>
          <p:cNvPr id="4" name="Rectangle 3"/>
          <p:cNvSpPr/>
          <p:nvPr/>
        </p:nvSpPr>
        <p:spPr>
          <a:xfrm>
            <a:off x="838200" y="1752600"/>
            <a:ext cx="7620000" cy="3416320"/>
          </a:xfrm>
          <a:prstGeom prst="rect">
            <a:avLst/>
          </a:prstGeom>
        </p:spPr>
        <p:txBody>
          <a:bodyPr wrap="square">
            <a:spAutoFit/>
          </a:bodyPr>
          <a:lstStyle/>
          <a:p>
            <a:r>
              <a:rPr lang="en-US" b="1" dirty="0"/>
              <a:t>A public of spectators as we know it was unknown to the Greeks: in their theaters the terraced structure of the concentric arcs of the spectator-place made it possible for everyone actually to overlook (</a:t>
            </a:r>
            <a:r>
              <a:rPr lang="en-US" b="1" i="1" dirty="0" err="1"/>
              <a:t>übersehen</a:t>
            </a:r>
            <a:r>
              <a:rPr lang="en-US" b="1" dirty="0"/>
              <a:t>) the whole world of culture around him and to imagine, in absorbed concentration, that he himself was a </a:t>
            </a:r>
            <a:r>
              <a:rPr lang="en-US" b="1" dirty="0" err="1"/>
              <a:t>chorist</a:t>
            </a:r>
            <a:r>
              <a:rPr lang="en-US" b="1" dirty="0"/>
              <a:t>. …   The Dionysian excitement is capable of communicating this artistic gift to a multitude, that of seeing themselves surrounded by such a host of spirits, knowing that one is inwardly one with them.  This process of the tragic chorus is the </a:t>
            </a:r>
            <a:r>
              <a:rPr lang="en-US" b="1" i="1" dirty="0"/>
              <a:t>dramatic</a:t>
            </a:r>
            <a:r>
              <a:rPr lang="en-US" b="1" dirty="0"/>
              <a:t> </a:t>
            </a:r>
            <a:r>
              <a:rPr lang="en-US" b="1" dirty="0" err="1"/>
              <a:t>protophenomenon</a:t>
            </a:r>
            <a:r>
              <a:rPr lang="en-US" b="1" dirty="0"/>
              <a:t>: to see oneself [as on stage] transformed before oneself [as seating as audience] and now to behave as if one had actually entered into another body, into another character. This process stands at the beginning of the development of the </a:t>
            </a:r>
            <a:r>
              <a:rPr lang="en-US" b="1" dirty="0" smtClean="0"/>
              <a:t>drama. (8)</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7" descr="delphi.wide.jpg"/>
          <p:cNvPicPr>
            <a:picLocks noChangeAspect="1" noChangeArrowheads="1"/>
          </p:cNvPicPr>
          <p:nvPr/>
        </p:nvPicPr>
        <p:blipFill>
          <a:blip r:embed="rId3" cstate="print"/>
          <a:srcRect r="6061"/>
          <a:stretch>
            <a:fillRect/>
          </a:stretch>
        </p:blipFill>
        <p:spPr bwMode="auto">
          <a:xfrm>
            <a:off x="1752600" y="1905000"/>
            <a:ext cx="5156200" cy="2711450"/>
          </a:xfrm>
          <a:prstGeom prst="rect">
            <a:avLst/>
          </a:prstGeom>
          <a:noFill/>
          <a:ln w="9525">
            <a:noFill/>
            <a:miter lim="800000"/>
            <a:headEnd/>
            <a:tailEnd/>
          </a:ln>
        </p:spPr>
      </p:pic>
      <p:sp>
        <p:nvSpPr>
          <p:cNvPr id="3" name="Title 2"/>
          <p:cNvSpPr>
            <a:spLocks noGrp="1"/>
          </p:cNvSpPr>
          <p:nvPr>
            <p:ph type="title"/>
          </p:nvPr>
        </p:nvSpPr>
        <p:spPr/>
        <p:txBody>
          <a:bodyPr/>
          <a:lstStyle/>
          <a:p>
            <a:r>
              <a:rPr lang="en-US" dirty="0" smtClean="0"/>
              <a:t>The  Theater in Delphi: Overlooking</a:t>
            </a:r>
            <a:endParaRPr lang="en-US" dirty="0"/>
          </a:p>
        </p:txBody>
      </p:sp>
      <p:sp>
        <p:nvSpPr>
          <p:cNvPr id="4" name="Content Placeholder 3"/>
          <p:cNvSpPr>
            <a:spLocks noGrp="1"/>
          </p:cNvSpPr>
          <p:nvPr>
            <p:ph idx="1"/>
          </p:nvPr>
        </p:nvSpPr>
        <p:spPr/>
        <p:txBody>
          <a:bodyPr/>
          <a:lstStyle/>
          <a:p>
            <a:r>
              <a:rPr lang="en-US"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smtClean="0"/>
              <a:t>“Become Who You Are!”*</a:t>
            </a:r>
            <a:br>
              <a:rPr lang="en-US" dirty="0" smtClean="0"/>
            </a:br>
            <a:r>
              <a:rPr lang="en-US" dirty="0" err="1" smtClean="0"/>
              <a:t>cf</a:t>
            </a:r>
            <a:r>
              <a:rPr lang="en-US" dirty="0" smtClean="0"/>
              <a:t> Mill, Marx, Rousseau</a:t>
            </a:r>
            <a:endParaRPr lang="en-US" dirty="0"/>
          </a:p>
        </p:txBody>
      </p:sp>
      <p:sp>
        <p:nvSpPr>
          <p:cNvPr id="4" name="Rectangle 3"/>
          <p:cNvSpPr/>
          <p:nvPr/>
        </p:nvSpPr>
        <p:spPr>
          <a:xfrm>
            <a:off x="685800" y="1600200"/>
            <a:ext cx="7467600" cy="4247317"/>
          </a:xfrm>
          <a:prstGeom prst="rect">
            <a:avLst/>
          </a:prstGeom>
        </p:spPr>
        <p:txBody>
          <a:bodyPr wrap="square">
            <a:spAutoFit/>
          </a:bodyPr>
          <a:lstStyle/>
          <a:p>
            <a:r>
              <a:rPr lang="en-US" b="1" i="1" dirty="0"/>
              <a:t>Living and experiencing</a:t>
            </a:r>
            <a:r>
              <a:rPr lang="en-US" b="1" dirty="0"/>
              <a:t> – When we observe how some people know how to manage their experiences – their insignificant, everyday experiences – so that they become an arable soil that bears fruit three times a year, while others – and how many there are! -- are driven through surging waves of destiny, the most multifarious currents of the times and the nations, and yet always remain on top, bobbing like a cork: then we are at the end tempted to divide mankind into a minority (a </a:t>
            </a:r>
            <a:r>
              <a:rPr lang="en-US" b="1" dirty="0" err="1"/>
              <a:t>minimality</a:t>
            </a:r>
            <a:r>
              <a:rPr lang="en-US" b="1" dirty="0"/>
              <a:t>) of those who know how to make much of little, and a majority of those who know how to make little of much; indeed, one does encounter those inverted sorcerers who, instead of creating the world out of nothing, create nothingness (</a:t>
            </a:r>
            <a:r>
              <a:rPr lang="en-US" b="1" i="1" dirty="0"/>
              <a:t>das </a:t>
            </a:r>
            <a:r>
              <a:rPr lang="en-US" b="1" i="1" dirty="0" err="1"/>
              <a:t>Nichts</a:t>
            </a:r>
            <a:r>
              <a:rPr lang="en-US" b="1" dirty="0"/>
              <a:t>) out of the </a:t>
            </a:r>
            <a:r>
              <a:rPr lang="en-US" b="1" dirty="0" smtClean="0"/>
              <a:t>world.</a:t>
            </a:r>
          </a:p>
          <a:p>
            <a:endParaRPr lang="en-US" b="1" dirty="0"/>
          </a:p>
          <a:p>
            <a:r>
              <a:rPr lang="en-US" b="1" dirty="0" smtClean="0"/>
              <a:t>-- Human, All-Too-Human 627</a:t>
            </a:r>
            <a:endParaRPr lang="en-US" b="1" dirty="0"/>
          </a:p>
          <a:p>
            <a:endParaRPr lang="en-US" b="1" dirty="0" smtClean="0"/>
          </a:p>
          <a:p>
            <a:r>
              <a:rPr lang="en-US" b="1" dirty="0" smtClean="0"/>
              <a:t>*</a:t>
            </a:r>
            <a:r>
              <a:rPr lang="en-US" b="1" dirty="0" err="1" smtClean="0"/>
              <a:t>cf</a:t>
            </a:r>
            <a:r>
              <a:rPr lang="en-US" b="1" dirty="0" smtClean="0"/>
              <a:t> Pindar, Second </a:t>
            </a:r>
            <a:r>
              <a:rPr lang="en-US" b="1" dirty="0" err="1" smtClean="0"/>
              <a:t>Pythian</a:t>
            </a:r>
            <a:r>
              <a:rPr lang="en-US" b="1" dirty="0" smtClean="0"/>
              <a:t> Ode</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2296</Words>
  <Application>Microsoft Office PowerPoint</Application>
  <PresentationFormat>On-screen Show (4:3)</PresentationFormat>
  <Paragraphs>115</Paragraphs>
  <Slides>23</Slides>
  <Notes>23</Notes>
  <HiddenSlides>0</HiddenSlides>
  <MMClips>1</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Friedrich Nietzsche, 1844-1800</vt:lpstr>
      <vt:lpstr>Slide 2</vt:lpstr>
      <vt:lpstr>Slide 3</vt:lpstr>
      <vt:lpstr>Wagner” The “Tristan Chord”</vt:lpstr>
      <vt:lpstr>Early Project: Cultural Revolution</vt:lpstr>
      <vt:lpstr>How do We Bring Something into Existence?</vt:lpstr>
      <vt:lpstr>The birth of Tragedy</vt:lpstr>
      <vt:lpstr>The  Theater in Delphi: Overlooking</vt:lpstr>
      <vt:lpstr>“Become Who You Are!”* cf Mill, Marx, Rousseau</vt:lpstr>
      <vt:lpstr>Taking Nietzsche Seriously:  The philosophical and political import of ‘rhetoric’  </vt:lpstr>
      <vt:lpstr>Why so many readings?</vt:lpstr>
      <vt:lpstr>David Allison Reading the New Nietzsche</vt:lpstr>
      <vt:lpstr>The Doctrine of Style, 1882</vt:lpstr>
      <vt:lpstr> </vt:lpstr>
      <vt:lpstr>GM I, 1</vt:lpstr>
      <vt:lpstr>GM I, 7</vt:lpstr>
      <vt:lpstr>Twilight of the Idols: “Morality as Anti-Nature, section 5</vt:lpstr>
      <vt:lpstr>Twilight of the Idols: “Morality as Anti-Nature,” 5</vt:lpstr>
      <vt:lpstr>Slide 19</vt:lpstr>
      <vt:lpstr>Slide 20</vt:lpstr>
      <vt:lpstr>Slide 21</vt:lpstr>
      <vt:lpstr>Slide 22</vt:lpstr>
      <vt:lpstr>Ecce Homo, “What I Write Such Good Books”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Friedrich Nietzsche, 1844-1800</dc:title>
  <dc:creator>Tracy Strong</dc:creator>
  <cp:lastModifiedBy> </cp:lastModifiedBy>
  <cp:revision>7</cp:revision>
  <dcterms:created xsi:type="dcterms:W3CDTF">2011-05-15T23:19:13Z</dcterms:created>
  <dcterms:modified xsi:type="dcterms:W3CDTF">2011-05-18T21:05:26Z</dcterms:modified>
</cp:coreProperties>
</file>