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380A-4426-448F-96DC-4BFA7598CDEF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847D0-623B-4A5F-AB5E-E44ACF64FB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847D0-623B-4A5F-AB5E-E44ACF64FB5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847D0-623B-4A5F-AB5E-E44ACF64FB5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847D0-623B-4A5F-AB5E-E44ACF64FB5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847D0-623B-4A5F-AB5E-E44ACF64FB5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847D0-623B-4A5F-AB5E-E44ACF64FB5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847D0-623B-4A5F-AB5E-E44ACF64FB5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847D0-623B-4A5F-AB5E-E44ACF64FB5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847D0-623B-4A5F-AB5E-E44ACF64FB5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A956D-E88D-4BC9-8C7B-ED9378C6F90C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0CB8-DB9B-4F7C-8D9A-BDC6545243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Immanuel Kant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1724-1804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429000"/>
            <a:ext cx="1905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200400"/>
            <a:ext cx="20955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</a:p>
          <a:p>
            <a:r>
              <a:rPr lang="en-US" dirty="0" smtClean="0"/>
              <a:t>Kantian epistemology (how do we know what we know?)</a:t>
            </a:r>
          </a:p>
          <a:p>
            <a:pPr lvl="1"/>
            <a:r>
              <a:rPr lang="en-US" dirty="0" smtClean="0"/>
              <a:t>Problems from Rousseau and Hume</a:t>
            </a:r>
          </a:p>
          <a:p>
            <a:pPr lvl="1"/>
            <a:r>
              <a:rPr lang="en-US" dirty="0" smtClean="0"/>
              <a:t>Shift to the question of judgment (not “the apple is red” but “I know the apple is red”</a:t>
            </a:r>
          </a:p>
          <a:p>
            <a:r>
              <a:rPr lang="en-US" dirty="0" smtClean="0"/>
              <a:t>The Critique as fundamental mode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judgments”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r>
              <a:rPr lang="en-US" dirty="0" smtClean="0"/>
              <a:t>Analytic			synthetic</a:t>
            </a:r>
          </a:p>
          <a:p>
            <a:pPr lvl="5"/>
            <a:endParaRPr lang="en-US" dirty="0"/>
          </a:p>
          <a:p>
            <a:pPr lvl="1"/>
            <a:r>
              <a:rPr lang="en-US" dirty="0" smtClean="0"/>
              <a:t>A priori          </a:t>
            </a:r>
            <a:r>
              <a:rPr lang="en-US" sz="2000" dirty="0" smtClean="0"/>
              <a:t>objects have                       every change has a cause</a:t>
            </a:r>
          </a:p>
          <a:p>
            <a:pPr lvl="3"/>
            <a:r>
              <a:rPr lang="en-US" dirty="0" smtClean="0"/>
              <a:t>                   extension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posteriori                                    Mont Blanc is           						4610 meters high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3505200" y="3733800"/>
            <a:ext cx="41910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90600" y="3200400"/>
            <a:ext cx="76200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952500" y="3619500"/>
            <a:ext cx="4114800" cy="76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synthetic a priori judgments possible?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there something that is human beyond being French, English etc?</a:t>
            </a:r>
          </a:p>
          <a:p>
            <a:r>
              <a:rPr lang="en-US" dirty="0" smtClean="0"/>
              <a:t>Possibility of communication</a:t>
            </a:r>
          </a:p>
          <a:p>
            <a:r>
              <a:rPr lang="en-US" dirty="0" smtClean="0"/>
              <a:t>Do I have reason to believe that I belong to a universal community</a:t>
            </a:r>
          </a:p>
          <a:p>
            <a:pPr lvl="1"/>
            <a:r>
              <a:rPr lang="en-US" dirty="0" smtClean="0"/>
              <a:t>Significance of the fact that we do understand one another</a:t>
            </a:r>
          </a:p>
          <a:p>
            <a:pPr lvl="1"/>
            <a:r>
              <a:rPr lang="en-US" dirty="0" smtClean="0"/>
              <a:t>These agreements are formal</a:t>
            </a:r>
          </a:p>
          <a:p>
            <a:pPr lvl="1"/>
            <a:r>
              <a:rPr lang="en-US" dirty="0" smtClean="0"/>
              <a:t>Thus we are formally in a community</a:t>
            </a:r>
          </a:p>
          <a:p>
            <a:pPr lvl="1"/>
            <a:r>
              <a:rPr lang="en-US" dirty="0" smtClean="0"/>
              <a:t>There is a higher truth which we cannot attain</a:t>
            </a:r>
          </a:p>
          <a:p>
            <a:pPr lvl="2"/>
            <a:r>
              <a:rPr lang="en-US" dirty="0" smtClean="0"/>
              <a:t>(distinction of </a:t>
            </a:r>
            <a:r>
              <a:rPr lang="en-US" dirty="0" err="1" smtClean="0"/>
              <a:t>noumenal</a:t>
            </a:r>
            <a:r>
              <a:rPr lang="en-US" dirty="0"/>
              <a:t> </a:t>
            </a:r>
            <a:r>
              <a:rPr lang="en-US" dirty="0" smtClean="0"/>
              <a:t>and phenomenal)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enlightenment?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“Dare to know”</a:t>
            </a:r>
          </a:p>
          <a:p>
            <a:pPr lvl="2">
              <a:buNone/>
            </a:pPr>
            <a:r>
              <a:rPr lang="en-US" dirty="0"/>
              <a:t>Why indeed </a:t>
            </a:r>
          </a:p>
          <a:p>
            <a:pPr lvl="2">
              <a:buNone/>
            </a:pPr>
            <a:r>
              <a:rPr lang="en-US" dirty="0"/>
              <a:t>do you hurry to remove things hurtful </a:t>
            </a:r>
          </a:p>
          <a:p>
            <a:pPr lvl="2">
              <a:buNone/>
            </a:pPr>
            <a:r>
              <a:rPr lang="en-US" dirty="0"/>
              <a:t>to your eye, while if something is harmful to your</a:t>
            </a:r>
          </a:p>
          <a:p>
            <a:pPr lvl="2">
              <a:buNone/>
            </a:pPr>
            <a:r>
              <a:rPr lang="en-US" dirty="0"/>
              <a:t>soul, you put off the time for curing it till next</a:t>
            </a:r>
          </a:p>
          <a:p>
            <a:pPr lvl="2">
              <a:buNone/>
            </a:pPr>
            <a:r>
              <a:rPr lang="en-US" dirty="0"/>
              <a:t>year? Who begins a project has it half done; </a:t>
            </a:r>
            <a:r>
              <a:rPr lang="en-US" b="1" dirty="0">
                <a:solidFill>
                  <a:srgbClr val="C00000"/>
                </a:solidFill>
              </a:rPr>
              <a:t>dare to know; </a:t>
            </a:r>
          </a:p>
          <a:p>
            <a:pPr lvl="2">
              <a:buNone/>
            </a:pPr>
            <a:r>
              <a:rPr lang="en-US" b="1" dirty="0">
                <a:solidFill>
                  <a:srgbClr val="C00000"/>
                </a:solidFill>
              </a:rPr>
              <a:t>begin! </a:t>
            </a:r>
            <a:r>
              <a:rPr lang="en-US" dirty="0"/>
              <a:t>Whoever postpones the hour of</a:t>
            </a:r>
          </a:p>
          <a:p>
            <a:pPr lvl="2">
              <a:buNone/>
            </a:pPr>
            <a:r>
              <a:rPr lang="en-US" dirty="0"/>
              <a:t>living rightly is like the yokel who is waiting</a:t>
            </a:r>
          </a:p>
          <a:p>
            <a:pPr lvl="2">
              <a:buNone/>
            </a:pPr>
            <a:r>
              <a:rPr lang="en-US" dirty="0"/>
              <a:t>until the river runs out: but it will glide</a:t>
            </a:r>
          </a:p>
          <a:p>
            <a:pPr lvl="2">
              <a:buNone/>
            </a:pPr>
            <a:r>
              <a:rPr lang="en-US" dirty="0"/>
              <a:t>onwards and continue to glide forever in its </a:t>
            </a:r>
            <a:r>
              <a:rPr lang="en-US" dirty="0" smtClean="0"/>
              <a:t>flow. 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	(Horace, </a:t>
            </a:r>
            <a:r>
              <a:rPr lang="en-US" i="1" dirty="0" smtClean="0"/>
              <a:t>Epistles</a:t>
            </a:r>
            <a:r>
              <a:rPr lang="en-US" dirty="0" smtClean="0"/>
              <a:t> 1.2.40)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enlightened?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</a:t>
            </a:r>
            <a:r>
              <a:rPr lang="en-US" i="1" dirty="0" smtClean="0"/>
              <a:t>one’s own</a:t>
            </a:r>
            <a:r>
              <a:rPr lang="en-US" dirty="0" smtClean="0"/>
              <a:t> voice</a:t>
            </a:r>
          </a:p>
          <a:p>
            <a:r>
              <a:rPr lang="en-US" dirty="0" smtClean="0"/>
              <a:t>The sources of immaturity</a:t>
            </a:r>
          </a:p>
          <a:p>
            <a:r>
              <a:rPr lang="en-US" dirty="0" smtClean="0"/>
              <a:t>Public versus private</a:t>
            </a:r>
          </a:p>
          <a:p>
            <a:r>
              <a:rPr lang="en-US" dirty="0" smtClean="0"/>
              <a:t>What conditions are necessary to speak as a free person?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Categorical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principle makes moral judgments possible?</a:t>
            </a:r>
          </a:p>
          <a:p>
            <a:pPr lvl="1"/>
            <a:r>
              <a:rPr lang="en-US" dirty="0" smtClean="0"/>
              <a:t>“Act only on that maxim which you can at the same time make a universal law”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Suicide</a:t>
            </a:r>
          </a:p>
          <a:p>
            <a:pPr lvl="1"/>
            <a:r>
              <a:rPr lang="en-US" dirty="0" smtClean="0"/>
              <a:t>Lying</a:t>
            </a:r>
          </a:p>
          <a:p>
            <a:pPr lvl="1"/>
            <a:r>
              <a:rPr lang="en-US" dirty="0" smtClean="0"/>
              <a:t>monogamy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and International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in relation to each other</a:t>
            </a:r>
          </a:p>
          <a:p>
            <a:pPr lvl="1"/>
            <a:r>
              <a:rPr lang="en-US" dirty="0" smtClean="0"/>
              <a:t>When is war justifiable?</a:t>
            </a:r>
          </a:p>
          <a:p>
            <a:r>
              <a:rPr lang="en-US" i="1" dirty="0" smtClean="0"/>
              <a:t>Towards a Perpetual Peace</a:t>
            </a:r>
          </a:p>
          <a:p>
            <a:pPr lvl="1"/>
            <a:r>
              <a:rPr lang="en-US" dirty="0" smtClean="0"/>
              <a:t>The League</a:t>
            </a:r>
          </a:p>
          <a:p>
            <a:pPr lvl="1"/>
            <a:r>
              <a:rPr lang="en-US" dirty="0" smtClean="0"/>
              <a:t>Six articles that will reduce the likelihood of war</a:t>
            </a:r>
          </a:p>
          <a:p>
            <a:r>
              <a:rPr lang="en-US" i="1" dirty="0" smtClean="0"/>
              <a:t>Idea for a Universal History</a:t>
            </a:r>
          </a:p>
          <a:p>
            <a:pPr lvl="1"/>
            <a:r>
              <a:rPr lang="en-US" dirty="0" smtClean="0"/>
              <a:t>What makes for progress?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326</Words>
  <Application>Microsoft Office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Immanuel Kant</vt:lpstr>
      <vt:lpstr>Slide 2</vt:lpstr>
      <vt:lpstr>What kind of judgments”</vt:lpstr>
      <vt:lpstr>How are synthetic a priori judgments possible?</vt:lpstr>
      <vt:lpstr>What is enlightenment?</vt:lpstr>
      <vt:lpstr>Who is enlightened?</vt:lpstr>
      <vt:lpstr>The Categorical Imperative</vt:lpstr>
      <vt:lpstr>Politics and International Relations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Immanuel Kant</dc:title>
  <dc:creator>tbstrong</dc:creator>
  <cp:lastModifiedBy> </cp:lastModifiedBy>
  <cp:revision>2</cp:revision>
  <dcterms:created xsi:type="dcterms:W3CDTF">2011-04-11T15:47:47Z</dcterms:created>
  <dcterms:modified xsi:type="dcterms:W3CDTF">2011-04-11T16:59:43Z</dcterms:modified>
</cp:coreProperties>
</file>