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1"/>
  </p:notesMasterIdLst>
  <p:sldIdLst>
    <p:sldId id="256" r:id="rId2"/>
    <p:sldId id="257" r:id="rId3"/>
    <p:sldId id="275" r:id="rId4"/>
    <p:sldId id="274" r:id="rId5"/>
    <p:sldId id="259" r:id="rId6"/>
    <p:sldId id="262" r:id="rId7"/>
    <p:sldId id="260" r:id="rId8"/>
    <p:sldId id="264" r:id="rId9"/>
    <p:sldId id="261" r:id="rId10"/>
    <p:sldId id="263" r:id="rId11"/>
    <p:sldId id="265" r:id="rId12"/>
    <p:sldId id="266" r:id="rId13"/>
    <p:sldId id="267" r:id="rId14"/>
    <p:sldId id="268" r:id="rId15"/>
    <p:sldId id="273"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9" autoAdjust="0"/>
    <p:restoredTop sz="94626" autoAdjust="0"/>
  </p:normalViewPr>
  <p:slideViewPr>
    <p:cSldViewPr>
      <p:cViewPr varScale="1">
        <p:scale>
          <a:sx n="121" d="100"/>
          <a:sy n="121" d="100"/>
        </p:scale>
        <p:origin x="-528" y="-104"/>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B940C-707C-484B-9FAB-E4F99AA8C214}" type="datetimeFigureOut">
              <a:rPr lang="en-US" smtClean="0"/>
              <a:pPr/>
              <a:t>3/9/13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4D9AB-59CA-4AF1-9209-F3D92454D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34D9AB-59CA-4AF1-9209-F3D92454DA8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34D9AB-59CA-4AF1-9209-F3D92454DA8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34D9AB-59CA-4AF1-9209-F3D92454DA8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AB95B-F6DB-4A48-B6B5-6455F2982D90}"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AB95B-F6DB-4A48-B6B5-6455F2982D90}" type="datetimeFigureOut">
              <a:rPr lang="en-US" smtClean="0"/>
              <a:pPr/>
              <a:t>3/9/13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FAB95B-F6DB-4A48-B6B5-6455F2982D90}"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AB95B-F6DB-4A48-B6B5-6455F2982D90}" type="datetimeFigureOut">
              <a:rPr lang="en-US" smtClean="0"/>
              <a:pPr/>
              <a:t>3/9/13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FAB95B-F6DB-4A48-B6B5-6455F2982D90}" type="datetimeFigureOut">
              <a:rPr lang="en-US" smtClean="0"/>
              <a:pPr/>
              <a:t>3/9/13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AB95B-F6DB-4A48-B6B5-6455F2982D90}" type="datetimeFigureOut">
              <a:rPr lang="en-US" smtClean="0"/>
              <a:pPr/>
              <a:t>3/9/13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AB95B-F6DB-4A48-B6B5-6455F2982D90}" type="datetimeFigureOut">
              <a:rPr lang="en-US" smtClean="0"/>
              <a:pPr/>
              <a:t>3/9/13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9A288-9FA3-4B4E-B98F-CE902B9FB3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AB95B-F6DB-4A48-B6B5-6455F2982D90}" type="datetimeFigureOut">
              <a:rPr lang="en-US" smtClean="0"/>
              <a:pPr/>
              <a:t>3/9/13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9A288-9FA3-4B4E-B98F-CE902B9FB3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89BuvIOYQlk&amp;feature=relat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Jean Jacques Rousseau</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1712-1778</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lstStyle/>
          <a:p>
            <a:r>
              <a:rPr lang="en-US" b="1" dirty="0" smtClean="0"/>
              <a:t>The idea of the common</a:t>
            </a:r>
          </a:p>
          <a:p>
            <a:r>
              <a:rPr lang="en-US" b="1" dirty="0" smtClean="0"/>
              <a:t>Structure of the discourse</a:t>
            </a:r>
          </a:p>
          <a:p>
            <a:pPr lvl="1"/>
            <a:r>
              <a:rPr lang="en-US" b="1" dirty="0" smtClean="0"/>
              <a:t>Entry porticos</a:t>
            </a:r>
          </a:p>
          <a:p>
            <a:pPr lvl="1"/>
            <a:r>
              <a:rPr lang="en-US" b="1" dirty="0" smtClean="0"/>
              <a:t>Bulwark of the end</a:t>
            </a:r>
          </a:p>
          <a:p>
            <a:pPr lvl="1"/>
            <a:r>
              <a:rPr lang="en-US" b="1" dirty="0" smtClean="0"/>
              <a:t>Approach: </a:t>
            </a:r>
          </a:p>
          <a:p>
            <a:pPr lvl="2"/>
            <a:r>
              <a:rPr lang="en-US" b="1" dirty="0" smtClean="0"/>
              <a:t>Read</a:t>
            </a:r>
          </a:p>
          <a:p>
            <a:pPr lvl="2"/>
            <a:r>
              <a:rPr lang="en-US" b="1" dirty="0" smtClean="0"/>
              <a:t>Nature of things</a:t>
            </a:r>
          </a:p>
          <a:p>
            <a:pPr lvl="2"/>
            <a:r>
              <a:rPr lang="en-US" b="1" dirty="0" smtClean="0"/>
              <a:t>What are humans naturally (nature?)</a:t>
            </a:r>
          </a:p>
          <a:p>
            <a:pPr lvl="2"/>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happen we are social</a:t>
            </a:r>
            <a:endParaRPr lang="en-US" dirty="0"/>
          </a:p>
        </p:txBody>
      </p:sp>
      <p:sp>
        <p:nvSpPr>
          <p:cNvPr id="3" name="Content Placeholder 2"/>
          <p:cNvSpPr>
            <a:spLocks noGrp="1"/>
          </p:cNvSpPr>
          <p:nvPr>
            <p:ph idx="1"/>
          </p:nvPr>
        </p:nvSpPr>
        <p:spPr/>
        <p:txBody>
          <a:bodyPr/>
          <a:lstStyle/>
          <a:p>
            <a:r>
              <a:rPr lang="en-US" b="1" dirty="0" smtClean="0"/>
              <a:t>What are humans “naturally?</a:t>
            </a:r>
          </a:p>
          <a:p>
            <a:pPr lvl="1"/>
            <a:r>
              <a:rPr lang="en-US" b="1" dirty="0" smtClean="0"/>
              <a:t>Not much at all (57)</a:t>
            </a:r>
          </a:p>
          <a:p>
            <a:r>
              <a:rPr lang="en-US" b="1" dirty="0" smtClean="0"/>
              <a:t>How do we get society?</a:t>
            </a:r>
          </a:p>
          <a:p>
            <a:pPr lvl="1"/>
            <a:r>
              <a:rPr lang="en-US" b="1" dirty="0" smtClean="0"/>
              <a:t>Accident</a:t>
            </a:r>
          </a:p>
          <a:p>
            <a:pPr lvl="1"/>
            <a:r>
              <a:rPr lang="en-US" b="1" dirty="0" smtClean="0"/>
              <a:t>Property (64) </a:t>
            </a:r>
            <a:r>
              <a:rPr lang="en-US" b="1" dirty="0" err="1" smtClean="0"/>
              <a:t>cf</a:t>
            </a:r>
            <a:r>
              <a:rPr lang="en-US" b="1" dirty="0" smtClean="0"/>
              <a:t> Locke</a:t>
            </a:r>
          </a:p>
          <a:p>
            <a:pPr lvl="2"/>
            <a:r>
              <a:rPr lang="en-US" b="1" dirty="0" smtClean="0"/>
              <a:t>Sequence is started</a:t>
            </a:r>
          </a:p>
          <a:p>
            <a:pPr lvl="1"/>
            <a:r>
              <a:rPr lang="en-US" b="1" dirty="0" smtClean="0"/>
              <a:t>Cunning of the rich (69,70)</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endgame</a:t>
            </a:r>
            <a:endParaRPr lang="en-US" dirty="0"/>
          </a:p>
        </p:txBody>
      </p:sp>
      <p:sp>
        <p:nvSpPr>
          <p:cNvPr id="3" name="Content Placeholder 2"/>
          <p:cNvSpPr>
            <a:spLocks noGrp="1"/>
          </p:cNvSpPr>
          <p:nvPr>
            <p:ph idx="1"/>
          </p:nvPr>
        </p:nvSpPr>
        <p:spPr/>
        <p:txBody>
          <a:bodyPr>
            <a:normAutofit/>
          </a:bodyPr>
          <a:lstStyle/>
          <a:p>
            <a:r>
              <a:rPr lang="en-US" sz="3600" b="1" dirty="0" smtClean="0"/>
              <a:t>Last stage of inequality (77)</a:t>
            </a:r>
          </a:p>
          <a:p>
            <a:pPr lvl="1"/>
            <a:r>
              <a:rPr lang="en-US" sz="3600" b="1" dirty="0" smtClean="0"/>
              <a:t>The fate of modern persons (80)</a:t>
            </a:r>
          </a:p>
          <a:p>
            <a:r>
              <a:rPr lang="en-US" sz="3600" b="1" dirty="0" smtClean="0"/>
              <a:t>Is there hope?</a:t>
            </a:r>
            <a:endParaRPr lang="en-US" sz="3600"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50" name="Picture 2" descr="http://t3.gstatic.com/images?q=tbn:bwZjpUh9libT-M:http://talentedapps.files.wordpress.com/2009/02/social_contract_rousseau_page.jpg"/>
          <p:cNvPicPr>
            <a:picLocks noChangeAspect="1" noChangeArrowheads="1"/>
          </p:cNvPicPr>
          <p:nvPr/>
        </p:nvPicPr>
        <p:blipFill>
          <a:blip r:embed="rId3" cstate="print"/>
          <a:srcRect/>
          <a:stretch>
            <a:fillRect/>
          </a:stretch>
        </p:blipFill>
        <p:spPr bwMode="auto">
          <a:xfrm>
            <a:off x="1828800" y="2819400"/>
            <a:ext cx="1365504" cy="2560320"/>
          </a:xfrm>
          <a:prstGeom prst="rect">
            <a:avLst/>
          </a:prstGeom>
          <a:noFill/>
        </p:spPr>
      </p:pic>
      <p:pic>
        <p:nvPicPr>
          <p:cNvPr id="2052" name="Picture 4" descr="http://talentedapps.files.wordpress.com/2009/02/social_contract_rousseau_page.jpg"/>
          <p:cNvPicPr>
            <a:picLocks noChangeAspect="1" noChangeArrowheads="1"/>
          </p:cNvPicPr>
          <p:nvPr/>
        </p:nvPicPr>
        <p:blipFill>
          <a:blip r:embed="rId4" cstate="print">
            <a:lum contrast="10000"/>
          </a:blip>
          <a:srcRect/>
          <a:stretch>
            <a:fillRect/>
          </a:stretch>
        </p:blipFill>
        <p:spPr bwMode="auto">
          <a:xfrm>
            <a:off x="762000" y="0"/>
            <a:ext cx="3478979" cy="6492240"/>
          </a:xfrm>
          <a:prstGeom prst="rect">
            <a:avLst/>
          </a:prstGeom>
          <a:noFill/>
        </p:spPr>
      </p:pic>
      <p:pic>
        <p:nvPicPr>
          <p:cNvPr id="2054" name="Picture 6" descr="http://assets.cambridge.org/97805215/33928/cover/9780521533928.jpg"/>
          <p:cNvPicPr>
            <a:picLocks noChangeAspect="1" noChangeArrowheads="1"/>
          </p:cNvPicPr>
          <p:nvPr/>
        </p:nvPicPr>
        <p:blipFill>
          <a:blip r:embed="rId5" cstate="print"/>
          <a:srcRect/>
          <a:stretch>
            <a:fillRect/>
          </a:stretch>
        </p:blipFill>
        <p:spPr bwMode="auto">
          <a:xfrm>
            <a:off x="4953000" y="381000"/>
            <a:ext cx="3966794" cy="61264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http://www.econlib.org/library/LFBooks/Jasay/jsyfig3.jpg"/>
          <p:cNvPicPr>
            <a:picLocks noChangeAspect="1" noChangeArrowheads="1"/>
          </p:cNvPicPr>
          <p:nvPr/>
        </p:nvPicPr>
        <p:blipFill>
          <a:blip r:embed="rId3" cstate="print">
            <a:duotone>
              <a:prstClr val="black"/>
              <a:schemeClr val="tx2">
                <a:tint val="45000"/>
                <a:satMod val="400000"/>
              </a:schemeClr>
            </a:duotone>
            <a:lum bright="-10000" contrast="26000"/>
          </a:blip>
          <a:srcRect/>
          <a:stretch>
            <a:fillRect/>
          </a:stretch>
        </p:blipFill>
        <p:spPr bwMode="auto">
          <a:xfrm>
            <a:off x="0" y="1600200"/>
            <a:ext cx="8734425" cy="3533776"/>
          </a:xfrm>
          <a:prstGeom prst="rect">
            <a:avLst/>
          </a:prstGeom>
          <a:noFill/>
          <a:ln w="12700" cmpd="sng">
            <a:solidFill>
              <a:schemeClr val="tx1"/>
            </a:solidFill>
          </a:ln>
        </p:spPr>
      </p:pic>
      <p:sp>
        <p:nvSpPr>
          <p:cNvPr id="3" name="TextBox 2"/>
          <p:cNvSpPr txBox="1"/>
          <p:nvPr/>
        </p:nvSpPr>
        <p:spPr>
          <a:xfrm>
            <a:off x="6477000" y="4038600"/>
            <a:ext cx="1295400" cy="646331"/>
          </a:xfrm>
          <a:prstGeom prst="rect">
            <a:avLst/>
          </a:prstGeom>
          <a:noFill/>
        </p:spPr>
        <p:txBody>
          <a:bodyPr wrap="square" rtlCol="0">
            <a:spAutoFit/>
          </a:bodyPr>
          <a:lstStyle/>
          <a:p>
            <a:r>
              <a:rPr lang="en-US" b="1" dirty="0" smtClean="0"/>
              <a:t>For one or none</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descr="http://www.scielosp.org/img/revistas/bwho/v84n11/a21capa.jpg"/>
          <p:cNvPicPr>
            <a:picLocks noChangeAspect="1" noChangeArrowheads="1"/>
          </p:cNvPicPr>
          <p:nvPr/>
        </p:nvPicPr>
        <p:blipFill>
          <a:blip r:embed="rId3" cstate="print">
            <a:lum bright="-3000" contrast="4000"/>
          </a:blip>
          <a:srcRect/>
          <a:stretch>
            <a:fillRect/>
          </a:stretch>
        </p:blipFill>
        <p:spPr bwMode="auto">
          <a:xfrm>
            <a:off x="457200" y="838200"/>
            <a:ext cx="3590925" cy="5324475"/>
          </a:xfrm>
          <a:prstGeom prst="rect">
            <a:avLst/>
          </a:prstGeom>
          <a:noFill/>
        </p:spPr>
      </p:pic>
      <p:pic>
        <p:nvPicPr>
          <p:cNvPr id="39940" name="Picture 4" descr="bastille prison"/>
          <p:cNvPicPr>
            <a:picLocks noChangeAspect="1" noChangeArrowheads="1"/>
          </p:cNvPicPr>
          <p:nvPr/>
        </p:nvPicPr>
        <p:blipFill>
          <a:blip r:embed="rId4" cstate="print"/>
          <a:srcRect/>
          <a:stretch>
            <a:fillRect/>
          </a:stretch>
        </p:blipFill>
        <p:spPr bwMode="auto">
          <a:xfrm>
            <a:off x="4114800" y="1524000"/>
            <a:ext cx="4752975" cy="32480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Contract</a:t>
            </a:r>
            <a:endParaRPr lang="en-US" dirty="0"/>
          </a:p>
        </p:txBody>
      </p:sp>
      <p:sp>
        <p:nvSpPr>
          <p:cNvPr id="3" name="Content Placeholder 2"/>
          <p:cNvSpPr>
            <a:spLocks noGrp="1"/>
          </p:cNvSpPr>
          <p:nvPr>
            <p:ph idx="1"/>
          </p:nvPr>
        </p:nvSpPr>
        <p:spPr/>
        <p:txBody>
          <a:bodyPr/>
          <a:lstStyle/>
          <a:p>
            <a:r>
              <a:rPr lang="en-US" b="1" dirty="0" smtClean="0"/>
              <a:t>End of DOI and beginning of SC</a:t>
            </a:r>
          </a:p>
          <a:p>
            <a:pPr lvl="1"/>
            <a:r>
              <a:rPr lang="en-US" b="1" dirty="0" smtClean="0"/>
              <a:t>Chains and freedom</a:t>
            </a:r>
            <a:endParaRPr lang="en-US" b="1" dirty="0" smtClean="0"/>
          </a:p>
          <a:p>
            <a:r>
              <a:rPr lang="en-US" b="1" dirty="0" smtClean="0"/>
              <a:t>Book I: The </a:t>
            </a:r>
            <a:r>
              <a:rPr lang="en-US" b="1" dirty="0" smtClean="0"/>
              <a:t>GENERAL WILL</a:t>
            </a:r>
          </a:p>
          <a:p>
            <a:pPr lvl="1"/>
            <a:r>
              <a:rPr lang="en-US" b="1" dirty="0" smtClean="0"/>
              <a:t>General in relation to its object not those who hold it</a:t>
            </a:r>
            <a:endParaRPr lang="en-US" b="1" dirty="0" smtClean="0"/>
          </a:p>
          <a:p>
            <a:r>
              <a:rPr lang="en-US" b="1" dirty="0" smtClean="0"/>
              <a:t>Book II: Law</a:t>
            </a:r>
            <a:endParaRPr lang="en-US" b="1" dirty="0" smtClean="0"/>
          </a:p>
          <a:p>
            <a:pPr lvl="1"/>
            <a:r>
              <a:rPr lang="en-US" b="1" dirty="0" smtClean="0"/>
              <a:t>Sovereignty</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III</a:t>
            </a:r>
            <a:endParaRPr lang="en-US" dirty="0"/>
          </a:p>
        </p:txBody>
      </p:sp>
      <p:sp>
        <p:nvSpPr>
          <p:cNvPr id="3" name="Content Placeholder 2"/>
          <p:cNvSpPr>
            <a:spLocks noGrp="1"/>
          </p:cNvSpPr>
          <p:nvPr>
            <p:ph idx="1"/>
          </p:nvPr>
        </p:nvSpPr>
        <p:spPr/>
        <p:txBody>
          <a:bodyPr/>
          <a:lstStyle/>
          <a:p>
            <a:r>
              <a:rPr lang="en-US" b="1" dirty="0" smtClean="0"/>
              <a:t>Sovereignty and Government</a:t>
            </a:r>
          </a:p>
          <a:p>
            <a:pPr lvl="1"/>
            <a:r>
              <a:rPr lang="en-US" b="1" dirty="0" smtClean="0"/>
              <a:t>Who contracts?</a:t>
            </a:r>
          </a:p>
          <a:p>
            <a:pPr lvl="1"/>
            <a:r>
              <a:rPr lang="en-US" b="1" dirty="0" smtClean="0"/>
              <a:t>Representation?</a:t>
            </a:r>
          </a:p>
          <a:p>
            <a:pPr lvl="1"/>
            <a:r>
              <a:rPr lang="en-US" b="1" dirty="0" smtClean="0"/>
              <a:t>Proportion of state</a:t>
            </a:r>
          </a:p>
          <a:p>
            <a:pPr lvl="2"/>
            <a:endParaRPr lang="en-US" sz="3600" b="1" dirty="0" smtClean="0"/>
          </a:p>
          <a:p>
            <a:pPr lvl="2"/>
            <a:endParaRPr lang="en-US"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0" y="2413338"/>
            <a:ext cx="4572000" cy="3416320"/>
          </a:xfrm>
          <a:prstGeom prst="rect">
            <a:avLst/>
          </a:prstGeom>
        </p:spPr>
        <p:txBody>
          <a:bodyPr>
            <a:spAutoFit/>
          </a:bodyPr>
          <a:lstStyle/>
          <a:p>
            <a:endParaRPr lang="en-US" b="1" dirty="0" smtClean="0"/>
          </a:p>
          <a:p>
            <a:r>
              <a:rPr lang="en-US" b="1" dirty="0" smtClean="0"/>
              <a:t> Sovereign                     Government </a:t>
            </a:r>
          </a:p>
          <a:p>
            <a:r>
              <a:rPr lang="en-US" b="1" dirty="0" smtClean="0"/>
              <a:t>________         =          ____________ </a:t>
            </a:r>
          </a:p>
          <a:p>
            <a:r>
              <a:rPr lang="en-US" b="1" dirty="0" smtClean="0"/>
              <a:t>Government                        People </a:t>
            </a:r>
          </a:p>
          <a:p>
            <a:endParaRPr lang="en-US" b="1" dirty="0" smtClean="0"/>
          </a:p>
          <a:p>
            <a:r>
              <a:rPr lang="en-US" b="1" dirty="0" smtClean="0"/>
              <a:t>i.e.</a:t>
            </a:r>
          </a:p>
          <a:p>
            <a:endParaRPr lang="en-US" b="1" dirty="0" smtClean="0"/>
          </a:p>
          <a:p>
            <a:r>
              <a:rPr lang="en-US" b="1" dirty="0" smtClean="0"/>
              <a:t>Goverment</a:t>
            </a:r>
            <a:r>
              <a:rPr lang="en-US" sz="2400" b="1" baseline="30000" dirty="0" smtClean="0"/>
              <a:t>2</a:t>
            </a:r>
            <a:r>
              <a:rPr lang="en-US" b="1" dirty="0" smtClean="0"/>
              <a:t> =       Sovereign x People </a:t>
            </a:r>
          </a:p>
          <a:p>
            <a:endParaRPr lang="en-US" b="1" dirty="0" smtClean="0"/>
          </a:p>
          <a:p>
            <a:r>
              <a:rPr lang="en-US" b="1" dirty="0" smtClean="0"/>
              <a:t>Or </a:t>
            </a:r>
          </a:p>
          <a:p>
            <a:r>
              <a:rPr lang="en-US" b="1" dirty="0" smtClean="0"/>
              <a:t>  </a:t>
            </a:r>
          </a:p>
          <a:p>
            <a:r>
              <a:rPr lang="en-US" b="1" dirty="0" smtClean="0"/>
              <a:t>Government =              Sovereign x People </a:t>
            </a:r>
            <a:endParaRPr lang="en-US" b="1" dirty="0"/>
          </a:p>
        </p:txBody>
      </p:sp>
      <p:cxnSp>
        <p:nvCxnSpPr>
          <p:cNvPr id="6" name="Straight Connector 5"/>
          <p:cNvCxnSpPr/>
          <p:nvPr/>
        </p:nvCxnSpPr>
        <p:spPr>
          <a:xfrm rot="5400000" flipH="1" flipV="1">
            <a:off x="3962400" y="5334000"/>
            <a:ext cx="457200" cy="304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9600" y="5257800"/>
            <a:ext cx="1981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609600"/>
            <a:ext cx="6096000" cy="461665"/>
          </a:xfrm>
          <a:prstGeom prst="rect">
            <a:avLst/>
          </a:prstGeom>
          <a:noFill/>
        </p:spPr>
        <p:txBody>
          <a:bodyPr wrap="square" rtlCol="0">
            <a:spAutoFit/>
          </a:bodyPr>
          <a:lstStyle/>
          <a:p>
            <a:pPr algn="ctr"/>
            <a:r>
              <a:rPr lang="en-US" sz="2400" b="1" dirty="0" smtClean="0"/>
              <a:t>PROPORTION  OF STATE</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286000" y="685800"/>
            <a:ext cx="4572000" cy="4524315"/>
          </a:xfrm>
          <a:prstGeom prst="rect">
            <a:avLst/>
          </a:prstGeom>
        </p:spPr>
        <p:txBody>
          <a:bodyPr>
            <a:spAutoFit/>
          </a:bodyPr>
          <a:lstStyle/>
          <a:p>
            <a:endParaRPr lang="en-US" sz="3200" dirty="0" smtClean="0"/>
          </a:p>
          <a:p>
            <a:r>
              <a:rPr lang="en-US" sz="3200" dirty="0" smtClean="0"/>
              <a:t> </a:t>
            </a:r>
            <a:r>
              <a:rPr lang="en-US" sz="3200" b="1" dirty="0" smtClean="0"/>
              <a:t>____1___ = ___10____ </a:t>
            </a:r>
          </a:p>
          <a:p>
            <a:r>
              <a:rPr lang="en-US" sz="3200" b="1" dirty="0" smtClean="0"/>
              <a:t>         10               100 </a:t>
            </a:r>
          </a:p>
          <a:p>
            <a:endParaRPr lang="en-US" sz="3200" b="1" dirty="0" smtClean="0"/>
          </a:p>
          <a:p>
            <a:r>
              <a:rPr lang="en-US" sz="3200" b="1" dirty="0" smtClean="0"/>
              <a:t>If country  is larger then: </a:t>
            </a:r>
          </a:p>
          <a:p>
            <a:endParaRPr lang="en-US" sz="3200" b="1" dirty="0" smtClean="0"/>
          </a:p>
          <a:p>
            <a:r>
              <a:rPr lang="en-US" sz="3200" b="1" dirty="0" smtClean="0"/>
              <a:t>    1                            100 </a:t>
            </a:r>
          </a:p>
          <a:p>
            <a:r>
              <a:rPr lang="en-US" sz="3200" b="1" dirty="0" smtClean="0"/>
              <a:t>______      =            _____</a:t>
            </a:r>
          </a:p>
          <a:p>
            <a:r>
              <a:rPr lang="en-US" sz="3200" b="1" dirty="0" smtClean="0"/>
              <a:t>   100                        1000 </a:t>
            </a:r>
            <a:endParaRPr lang="en-US" sz="3200" dirty="0"/>
          </a:p>
        </p:txBody>
      </p:sp>
      <p:sp>
        <p:nvSpPr>
          <p:cNvPr id="3" name="TextBox 2"/>
          <p:cNvSpPr txBox="1"/>
          <p:nvPr/>
        </p:nvSpPr>
        <p:spPr>
          <a:xfrm>
            <a:off x="2057400" y="457200"/>
            <a:ext cx="4343400" cy="584775"/>
          </a:xfrm>
          <a:prstGeom prst="rect">
            <a:avLst/>
          </a:prstGeom>
          <a:noFill/>
        </p:spPr>
        <p:txBody>
          <a:bodyPr wrap="square" rtlCol="0">
            <a:spAutoFit/>
          </a:bodyPr>
          <a:lstStyle/>
          <a:p>
            <a:r>
              <a:rPr lang="en-US" sz="3200" b="1" dirty="0" smtClean="0"/>
              <a:t>With numbers</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geneve_merian.JPG"/>
          <p:cNvPicPr>
            <a:picLocks noChangeAspect="1"/>
          </p:cNvPicPr>
          <p:nvPr/>
        </p:nvPicPr>
        <p:blipFill>
          <a:blip r:embed="rId3" cstate="print"/>
          <a:stretch>
            <a:fillRect/>
          </a:stretch>
        </p:blipFill>
        <p:spPr>
          <a:xfrm>
            <a:off x="304800" y="685800"/>
            <a:ext cx="8618627" cy="4937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jj-rousseau2.jpg"/>
          <p:cNvPicPr>
            <a:picLocks noChangeAspect="1"/>
          </p:cNvPicPr>
          <p:nvPr/>
        </p:nvPicPr>
        <p:blipFill>
          <a:blip r:embed="rId3"/>
          <a:stretch>
            <a:fillRect/>
          </a:stretch>
        </p:blipFill>
        <p:spPr>
          <a:xfrm>
            <a:off x="838200" y="914400"/>
            <a:ext cx="2851701" cy="3364992"/>
          </a:xfrm>
          <a:prstGeom prst="rect">
            <a:avLst/>
          </a:prstGeom>
        </p:spPr>
      </p:pic>
      <p:pic>
        <p:nvPicPr>
          <p:cNvPr id="3" name="Picture 2" descr="Rousseau_Geneve_House.jpg"/>
          <p:cNvPicPr>
            <a:picLocks noChangeAspect="1"/>
          </p:cNvPicPr>
          <p:nvPr/>
        </p:nvPicPr>
        <p:blipFill>
          <a:blip r:embed="rId4"/>
          <a:stretch>
            <a:fillRect/>
          </a:stretch>
        </p:blipFill>
        <p:spPr>
          <a:xfrm>
            <a:off x="5410200" y="1143000"/>
            <a:ext cx="2864792" cy="4023360"/>
          </a:xfrm>
          <a:prstGeom prst="rect">
            <a:avLst/>
          </a:prstGeom>
        </p:spPr>
      </p:pic>
      <p:sp>
        <p:nvSpPr>
          <p:cNvPr id="4" name="TextBox 3"/>
          <p:cNvSpPr txBox="1"/>
          <p:nvPr/>
        </p:nvSpPr>
        <p:spPr>
          <a:xfrm>
            <a:off x="762000" y="4572000"/>
            <a:ext cx="4572000" cy="1477328"/>
          </a:xfrm>
          <a:prstGeom prst="rect">
            <a:avLst/>
          </a:prstGeom>
          <a:noFill/>
        </p:spPr>
        <p:txBody>
          <a:bodyPr wrap="square" rtlCol="0">
            <a:spAutoFit/>
          </a:bodyPr>
          <a:lstStyle/>
          <a:p>
            <a:r>
              <a:rPr lang="en-US" dirty="0" smtClean="0"/>
              <a:t>Riddle</a:t>
            </a:r>
          </a:p>
          <a:p>
            <a:r>
              <a:rPr lang="en-US" dirty="0" smtClean="0"/>
              <a:t>Child of Art, Child of Nature,</a:t>
            </a:r>
          </a:p>
          <a:p>
            <a:r>
              <a:rPr lang="en-US" dirty="0" smtClean="0"/>
              <a:t>Without prolonging time, I keep death back;</a:t>
            </a:r>
          </a:p>
          <a:p>
            <a:r>
              <a:rPr lang="en-US" dirty="0" smtClean="0"/>
              <a:t>The truer I am, the more imposter.</a:t>
            </a:r>
          </a:p>
          <a:p>
            <a:r>
              <a:rPr lang="en-US" dirty="0" smtClean="0"/>
              <a:t>And my aging makes me too young.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llan_Ramsay_003.jpg"/>
          <p:cNvPicPr>
            <a:picLocks noChangeAspect="1"/>
          </p:cNvPicPr>
          <p:nvPr/>
        </p:nvPicPr>
        <p:blipFill>
          <a:blip r:embed="rId2"/>
          <a:stretch>
            <a:fillRect/>
          </a:stretch>
        </p:blipFill>
        <p:spPr>
          <a:xfrm>
            <a:off x="533400" y="381000"/>
            <a:ext cx="5053785" cy="6035040"/>
          </a:xfrm>
          <a:prstGeom prst="rect">
            <a:avLst/>
          </a:prstGeom>
        </p:spPr>
      </p:pic>
      <p:sp>
        <p:nvSpPr>
          <p:cNvPr id="4" name="TextBox 3"/>
          <p:cNvSpPr txBox="1"/>
          <p:nvPr/>
        </p:nvSpPr>
        <p:spPr>
          <a:xfrm>
            <a:off x="5791200" y="990600"/>
            <a:ext cx="3200400" cy="3693319"/>
          </a:xfrm>
          <a:prstGeom prst="rect">
            <a:avLst/>
          </a:prstGeom>
          <a:noFill/>
        </p:spPr>
        <p:txBody>
          <a:bodyPr wrap="square" rtlCol="0">
            <a:spAutoFit/>
          </a:bodyPr>
          <a:lstStyle/>
          <a:p>
            <a:r>
              <a:rPr lang="en-US" dirty="0" smtClean="0"/>
              <a:t>Those knowing in the art of pretense</a:t>
            </a:r>
          </a:p>
          <a:p>
            <a:r>
              <a:rPr lang="en-US" dirty="0" smtClean="0"/>
              <a:t>Who give me such gentle features,</a:t>
            </a:r>
          </a:p>
          <a:p>
            <a:r>
              <a:rPr lang="en-US" dirty="0" smtClean="0"/>
              <a:t>No matter how you wish to portray me</a:t>
            </a:r>
          </a:p>
          <a:p>
            <a:r>
              <a:rPr lang="en-US" dirty="0" smtClean="0"/>
              <a:t>You will have only displayed yourselves.</a:t>
            </a:r>
          </a:p>
          <a:p>
            <a:r>
              <a:rPr lang="en-US" dirty="0" smtClean="0"/>
              <a:t>	--JJR, </a:t>
            </a:r>
            <a:r>
              <a:rPr lang="en-US" i="1" dirty="0" smtClean="0"/>
              <a:t>Dialogues, 2</a:t>
            </a:r>
          </a:p>
          <a:p>
            <a:endParaRPr lang="en-US" i="1" dirty="0" smtClean="0"/>
          </a:p>
          <a:p>
            <a:endParaRPr lang="en-US" i="1" dirty="0" smtClean="0"/>
          </a:p>
          <a:p>
            <a:r>
              <a:rPr lang="en-US" i="1" dirty="0" smtClean="0"/>
              <a:t>How should one write to “persuade without convincing”?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3"/>
              </a:rPr>
              <a:t>http://www.youtube.com/watch?v=89BuvIOYQlk&amp;feature=related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Title page and frontispiece of Discourse on the Arts and Science</a:t>
            </a:r>
            <a:endParaRPr lang="en-US" dirty="0"/>
          </a:p>
        </p:txBody>
      </p:sp>
      <p:pic>
        <p:nvPicPr>
          <p:cNvPr id="5" name="Picture Placeholder 4" descr="d arts et sciences1.jpg"/>
          <p:cNvPicPr>
            <a:picLocks noGrp="1" noChangeAspect="1"/>
          </p:cNvPicPr>
          <p:nvPr>
            <p:ph type="pic" idx="1"/>
          </p:nvPr>
        </p:nvPicPr>
        <p:blipFill>
          <a:blip r:embed="rId3" cstate="print">
            <a:lum bright="-3000" contrast="11000"/>
          </a:blip>
          <a:srcRect l="40031" t="11220" r="4710" b="32796"/>
          <a:stretch>
            <a:fillRect/>
          </a:stretch>
        </p:blipFill>
        <p:spPr>
          <a:xfrm rot="10800000">
            <a:off x="685800" y="576420"/>
            <a:ext cx="3031783" cy="4190328"/>
          </a:xfrm>
        </p:spPr>
      </p:pic>
      <p:sp>
        <p:nvSpPr>
          <p:cNvPr id="4" name="Text Placeholder 3"/>
          <p:cNvSpPr>
            <a:spLocks noGrp="1"/>
          </p:cNvSpPr>
          <p:nvPr>
            <p:ph type="body" sz="half" idx="2"/>
          </p:nvPr>
        </p:nvSpPr>
        <p:spPr/>
        <p:txBody>
          <a:bodyPr>
            <a:normAutofit/>
          </a:bodyPr>
          <a:lstStyle/>
          <a:p>
            <a:r>
              <a:rPr lang="en-US" sz="1800" b="1" dirty="0" smtClean="0"/>
              <a:t>Right: Prometheus receiving the fire and warning the satyr: “You do not know it”</a:t>
            </a:r>
            <a:endParaRPr lang="en-US" sz="1800" b="1" dirty="0"/>
          </a:p>
        </p:txBody>
      </p:sp>
      <p:pic>
        <p:nvPicPr>
          <p:cNvPr id="6" name="Picture 5" descr="d arts et sciences2.jpg"/>
          <p:cNvPicPr>
            <a:picLocks noChangeAspect="1"/>
          </p:cNvPicPr>
          <p:nvPr/>
        </p:nvPicPr>
        <p:blipFill>
          <a:blip r:embed="rId4" cstate="print">
            <a:lum bright="-3000" contrast="12000"/>
          </a:blip>
          <a:srcRect l="20174" r="15427" b="30892"/>
          <a:stretch>
            <a:fillRect/>
          </a:stretch>
        </p:blipFill>
        <p:spPr>
          <a:xfrm>
            <a:off x="5185316" y="0"/>
            <a:ext cx="3193615" cy="47392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Frontispieces to</a:t>
            </a:r>
            <a:r>
              <a:rPr lang="en-US" i="1" dirty="0" smtClean="0"/>
              <a:t> Discourse  on Origin of Inequality</a:t>
            </a:r>
            <a:endParaRPr lang="en-US" i="1" dirty="0"/>
          </a:p>
        </p:txBody>
      </p:sp>
      <p:pic>
        <p:nvPicPr>
          <p:cNvPr id="9" name="Picture Placeholder 8" descr="2nd dis 1.jpg"/>
          <p:cNvPicPr>
            <a:picLocks noGrp="1" noChangeAspect="1"/>
          </p:cNvPicPr>
          <p:nvPr>
            <p:ph type="pic" idx="1"/>
          </p:nvPr>
        </p:nvPicPr>
        <p:blipFill>
          <a:blip r:embed="rId3" cstate="print">
            <a:lum contrast="10000"/>
          </a:blip>
          <a:srcRect l="54762" t="12083" r="4762" b="40564"/>
          <a:stretch>
            <a:fillRect/>
          </a:stretch>
        </p:blipFill>
        <p:spPr>
          <a:xfrm rot="10800000">
            <a:off x="1837370" y="228600"/>
            <a:ext cx="2662896" cy="4297680"/>
          </a:xfrm>
        </p:spPr>
      </p:pic>
      <p:sp>
        <p:nvSpPr>
          <p:cNvPr id="8" name="Text Placeholder 7"/>
          <p:cNvSpPr>
            <a:spLocks noGrp="1"/>
          </p:cNvSpPr>
          <p:nvPr>
            <p:ph type="body" sz="half" idx="2"/>
          </p:nvPr>
        </p:nvSpPr>
        <p:spPr/>
        <p:txBody>
          <a:bodyPr>
            <a:normAutofit/>
          </a:bodyPr>
          <a:lstStyle/>
          <a:p>
            <a:r>
              <a:rPr lang="en-US" sz="1800" b="1" dirty="0" smtClean="0"/>
              <a:t>Caption on Right: “He returns to his equals.”</a:t>
            </a:r>
            <a:endParaRPr lang="en-US" sz="1800" b="1" dirty="0"/>
          </a:p>
        </p:txBody>
      </p:sp>
      <p:pic>
        <p:nvPicPr>
          <p:cNvPr id="10" name="Picture 9" descr="2nd dis 2.jpg"/>
          <p:cNvPicPr>
            <a:picLocks noChangeAspect="1"/>
          </p:cNvPicPr>
          <p:nvPr/>
        </p:nvPicPr>
        <p:blipFill>
          <a:blip r:embed="rId4" cstate="print">
            <a:lum contrast="10000"/>
          </a:blip>
          <a:srcRect l="35322" r="15306" b="32044"/>
          <a:stretch>
            <a:fillRect/>
          </a:stretch>
        </p:blipFill>
        <p:spPr>
          <a:xfrm>
            <a:off x="5486400" y="228600"/>
            <a:ext cx="2490573" cy="4660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6" name="Content Placeholder 5"/>
          <p:cNvSpPr>
            <a:spLocks noGrp="1"/>
          </p:cNvSpPr>
          <p:nvPr>
            <p:ph idx="1"/>
          </p:nvPr>
        </p:nvSpPr>
        <p:spPr>
          <a:xfrm>
            <a:off x="457200" y="152400"/>
            <a:ext cx="8229600" cy="6705600"/>
          </a:xfrm>
        </p:spPr>
        <p:txBody>
          <a:bodyPr>
            <a:normAutofit fontScale="25000" lnSpcReduction="20000"/>
          </a:bodyPr>
          <a:lstStyle/>
          <a:p>
            <a:pPr lvl="0"/>
            <a:r>
              <a:rPr lang="en-US" sz="4800" b="1" dirty="0" smtClean="0"/>
              <a:t>Title page and engravings</a:t>
            </a:r>
          </a:p>
          <a:p>
            <a:pPr lvl="0"/>
            <a:r>
              <a:rPr lang="en-US" sz="4800" b="1" dirty="0" smtClean="0"/>
              <a:t>Dedication</a:t>
            </a:r>
          </a:p>
          <a:p>
            <a:pPr lvl="0"/>
            <a:r>
              <a:rPr lang="en-US" sz="4800" b="1" dirty="0" smtClean="0"/>
              <a:t>Three gateways</a:t>
            </a:r>
          </a:p>
          <a:p>
            <a:pPr lvl="1"/>
            <a:r>
              <a:rPr lang="en-US" sz="4800" b="1" dirty="0" smtClean="0"/>
              <a:t>Preface</a:t>
            </a:r>
          </a:p>
          <a:p>
            <a:pPr lvl="1"/>
            <a:r>
              <a:rPr lang="en-US" sz="4800" b="1" dirty="0" smtClean="0"/>
              <a:t>Introduction</a:t>
            </a:r>
          </a:p>
          <a:p>
            <a:pPr lvl="2"/>
            <a:r>
              <a:rPr lang="en-US" sz="4800" b="1" dirty="0" smtClean="0"/>
              <a:t>Distinction of two kinds of inequality</a:t>
            </a:r>
          </a:p>
          <a:p>
            <a:pPr lvl="2"/>
            <a:r>
              <a:rPr lang="en-US" sz="4800" b="1" dirty="0" smtClean="0"/>
              <a:t>Critique of other hypotheses about the state of nature</a:t>
            </a:r>
          </a:p>
          <a:p>
            <a:pPr lvl="2"/>
            <a:r>
              <a:rPr lang="en-US" sz="4800" b="1" dirty="0" smtClean="0"/>
              <a:t>Methodology</a:t>
            </a:r>
          </a:p>
          <a:p>
            <a:pPr lvl="2"/>
            <a:r>
              <a:rPr lang="en-US" sz="4800" b="1" dirty="0" smtClean="0"/>
              <a:t>Setting the scene for the subject matter of the piece</a:t>
            </a:r>
          </a:p>
          <a:p>
            <a:pPr lvl="0"/>
            <a:r>
              <a:rPr lang="en-US" sz="4800" b="1" dirty="0" smtClean="0"/>
              <a:t>Part I: Humans in the state of nature</a:t>
            </a:r>
          </a:p>
          <a:p>
            <a:pPr lvl="1"/>
            <a:r>
              <a:rPr lang="en-US" sz="4800" b="1" dirty="0" smtClean="0"/>
              <a:t>Description of the physical aspects of the human</a:t>
            </a:r>
          </a:p>
          <a:p>
            <a:pPr lvl="1"/>
            <a:r>
              <a:rPr lang="en-US" sz="4800" b="1" dirty="0" smtClean="0"/>
              <a:t>Metaphysical and moral aspects of the human</a:t>
            </a:r>
          </a:p>
          <a:p>
            <a:pPr lvl="2"/>
            <a:r>
              <a:rPr lang="en-US" sz="4800" b="1" dirty="0" smtClean="0"/>
              <a:t>Metaphysical aspect</a:t>
            </a:r>
          </a:p>
          <a:p>
            <a:pPr lvl="3"/>
            <a:r>
              <a:rPr lang="en-US" sz="4800" b="1" dirty="0" smtClean="0"/>
              <a:t>Origin of human passions</a:t>
            </a:r>
          </a:p>
          <a:p>
            <a:pPr lvl="3"/>
            <a:r>
              <a:rPr lang="en-US" sz="4800" b="1" dirty="0" smtClean="0"/>
              <a:t>Difficulties re origin of language</a:t>
            </a:r>
          </a:p>
          <a:p>
            <a:pPr lvl="4"/>
            <a:r>
              <a:rPr lang="en-US" sz="4800" b="1" dirty="0" smtClean="0"/>
              <a:t>Hypotheses as to the origin of language</a:t>
            </a:r>
          </a:p>
          <a:p>
            <a:pPr lvl="2"/>
            <a:r>
              <a:rPr lang="en-US" sz="4800" b="1" dirty="0" smtClean="0"/>
              <a:t>The moral aspect</a:t>
            </a:r>
          </a:p>
          <a:p>
            <a:pPr lvl="3"/>
            <a:r>
              <a:rPr lang="en-US" sz="4800" b="1" dirty="0" smtClean="0"/>
              <a:t>Moral qualities of natural man</a:t>
            </a:r>
          </a:p>
          <a:p>
            <a:pPr lvl="3"/>
            <a:r>
              <a:rPr lang="en-US" sz="4800" b="1" dirty="0" smtClean="0"/>
              <a:t>Possible consequences</a:t>
            </a:r>
          </a:p>
          <a:p>
            <a:pPr lvl="1"/>
            <a:r>
              <a:rPr lang="en-US" sz="4800" b="1" dirty="0" smtClean="0"/>
              <a:t>Conclusion of the first part </a:t>
            </a:r>
          </a:p>
          <a:p>
            <a:pPr lvl="0"/>
            <a:r>
              <a:rPr lang="en-US" sz="4800" b="1" dirty="0" smtClean="0"/>
              <a:t>Part Two: the causes of life in society</a:t>
            </a:r>
          </a:p>
          <a:p>
            <a:pPr lvl="1"/>
            <a:r>
              <a:rPr lang="en-US" sz="4800" b="1" dirty="0" smtClean="0"/>
              <a:t>Introduction: main thesis on property</a:t>
            </a:r>
          </a:p>
          <a:p>
            <a:pPr lvl="1"/>
            <a:r>
              <a:rPr lang="en-US" sz="4800" b="1" dirty="0" smtClean="0"/>
              <a:t>First causes</a:t>
            </a:r>
          </a:p>
          <a:p>
            <a:pPr lvl="1"/>
            <a:r>
              <a:rPr lang="en-US" sz="4800" b="1" dirty="0" smtClean="0"/>
              <a:t>First revolution: families</a:t>
            </a:r>
          </a:p>
          <a:p>
            <a:pPr lvl="1"/>
            <a:r>
              <a:rPr lang="en-US" sz="4800" b="1" dirty="0" smtClean="0"/>
              <a:t>Appearance of primitive society: consequences of life in common</a:t>
            </a:r>
          </a:p>
          <a:p>
            <a:pPr lvl="1"/>
            <a:r>
              <a:rPr lang="en-US" sz="4800" b="1" dirty="0" smtClean="0"/>
              <a:t>Fatality of chance</a:t>
            </a:r>
          </a:p>
          <a:p>
            <a:pPr lvl="1"/>
            <a:r>
              <a:rPr lang="en-US" sz="4800" b="1" dirty="0" smtClean="0"/>
              <a:t>Development of all of our faculties</a:t>
            </a:r>
          </a:p>
          <a:p>
            <a:pPr lvl="1"/>
            <a:r>
              <a:rPr lang="en-US" sz="4800" b="1" dirty="0" smtClean="0"/>
              <a:t>Growth of inequalities</a:t>
            </a:r>
          </a:p>
          <a:p>
            <a:pPr lvl="1"/>
            <a:r>
              <a:rPr lang="en-US" sz="4800" b="1" dirty="0" smtClean="0"/>
              <a:t>Social compact</a:t>
            </a:r>
          </a:p>
          <a:p>
            <a:pPr lvl="1"/>
            <a:r>
              <a:rPr lang="en-US" sz="4800" b="1" dirty="0" smtClean="0"/>
              <a:t>Governmental compact (causes of the different forms of government)</a:t>
            </a:r>
          </a:p>
          <a:p>
            <a:pPr lvl="1"/>
            <a:r>
              <a:rPr lang="en-US" sz="4800" b="1" dirty="0" smtClean="0"/>
              <a:t>Progression of inequality</a:t>
            </a:r>
          </a:p>
          <a:p>
            <a:pPr lvl="1"/>
            <a:r>
              <a:rPr lang="en-US" sz="4800" b="1" dirty="0" smtClean="0"/>
              <a:t>Causes of corruption</a:t>
            </a:r>
          </a:p>
          <a:p>
            <a:pPr lvl="1"/>
            <a:r>
              <a:rPr lang="en-US" sz="4800" b="1" dirty="0" smtClean="0"/>
              <a:t>End point of corruption</a:t>
            </a:r>
          </a:p>
          <a:p>
            <a:pPr lvl="0"/>
            <a:r>
              <a:rPr lang="en-US" sz="4800" b="1" dirty="0" smtClean="0"/>
              <a:t>conclusion</a:t>
            </a:r>
          </a:p>
          <a:p>
            <a:r>
              <a:rPr lang="en-US" b="1" dirty="0" smtClean="0"/>
              <a:t> </a:t>
            </a:r>
            <a:endParaRPr lang="en-US" b="1" dirty="0"/>
          </a:p>
        </p:txBody>
      </p:sp>
      <p:sp>
        <p:nvSpPr>
          <p:cNvPr id="4" name="TextBox 3"/>
          <p:cNvSpPr txBox="1"/>
          <p:nvPr/>
        </p:nvSpPr>
        <p:spPr>
          <a:xfrm>
            <a:off x="3657600" y="228600"/>
            <a:ext cx="4114800" cy="646331"/>
          </a:xfrm>
          <a:prstGeom prst="rect">
            <a:avLst/>
          </a:prstGeom>
          <a:noFill/>
        </p:spPr>
        <p:txBody>
          <a:bodyPr wrap="square" rtlCol="0">
            <a:spAutoFit/>
          </a:bodyPr>
          <a:lstStyle/>
          <a:p>
            <a:r>
              <a:rPr lang="en-US" dirty="0" smtClean="0"/>
              <a:t>DISCOURSE ON THE ORIGIN OF INEQUALITY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on Origin of Inequality</a:t>
            </a:r>
            <a:endParaRPr lang="en-US" dirty="0"/>
          </a:p>
        </p:txBody>
      </p:sp>
      <p:sp>
        <p:nvSpPr>
          <p:cNvPr id="3" name="Content Placeholder 2"/>
          <p:cNvSpPr>
            <a:spLocks noGrp="1"/>
          </p:cNvSpPr>
          <p:nvPr>
            <p:ph idx="1"/>
          </p:nvPr>
        </p:nvSpPr>
        <p:spPr/>
        <p:txBody>
          <a:bodyPr/>
          <a:lstStyle/>
          <a:p>
            <a:r>
              <a:rPr lang="en-US" b="1" dirty="0" smtClean="0"/>
              <a:t>Title change</a:t>
            </a:r>
          </a:p>
          <a:p>
            <a:r>
              <a:rPr lang="en-US" b="1" dirty="0" smtClean="0"/>
              <a:t>Central question</a:t>
            </a:r>
          </a:p>
          <a:p>
            <a:pPr lvl="1"/>
            <a:r>
              <a:rPr lang="en-US" b="1" dirty="0" smtClean="0"/>
              <a:t>The moment when in the progression of things right succeeded to violence, nature as subjected to law and to explain by what linkage of wonders the strong could resolve himself to serve the weak and the people to purchase repose at the price of true happiness</a:t>
            </a:r>
          </a:p>
          <a:p>
            <a:r>
              <a:rPr lang="en-US" b="1" dirty="0" smtClean="0"/>
              <a:t>This is INEQUALITY	</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591</Words>
  <Application>Microsoft Macintosh PowerPoint</Application>
  <PresentationFormat>On-screen Show (4:3)</PresentationFormat>
  <Paragraphs>135</Paragraphs>
  <Slides>19</Slides>
  <Notes>17</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Jean Jacques Rousseau</vt:lpstr>
      <vt:lpstr>Slide 2</vt:lpstr>
      <vt:lpstr>Slide 3</vt:lpstr>
      <vt:lpstr>Slide 4</vt:lpstr>
      <vt:lpstr>Slide 5</vt:lpstr>
      <vt:lpstr>   Title page and frontispiece of Discourse on the Arts and Science</vt:lpstr>
      <vt:lpstr>Frontispieces to Discourse  on Origin of Inequality</vt:lpstr>
      <vt:lpstr> </vt:lpstr>
      <vt:lpstr>Discourse on Origin of Inequality</vt:lpstr>
      <vt:lpstr>Slide 10</vt:lpstr>
      <vt:lpstr>How does it happen we are social</vt:lpstr>
      <vt:lpstr>endgame</vt:lpstr>
      <vt:lpstr>Slide 13</vt:lpstr>
      <vt:lpstr>Slide 14</vt:lpstr>
      <vt:lpstr>Slide 15</vt:lpstr>
      <vt:lpstr>Social Contract</vt:lpstr>
      <vt:lpstr>Book III</vt:lpstr>
      <vt:lpstr>Slide 18</vt:lpstr>
      <vt:lpstr>Slide 19</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Jacques Rousseau</dc:title>
  <dc:creator>Tracy B Stong</dc:creator>
  <cp:lastModifiedBy>Tracy Strong</cp:lastModifiedBy>
  <cp:revision>16</cp:revision>
  <dcterms:created xsi:type="dcterms:W3CDTF">2013-03-09T22:39:40Z</dcterms:created>
  <dcterms:modified xsi:type="dcterms:W3CDTF">2013-03-09T23:38:57Z</dcterms:modified>
</cp:coreProperties>
</file>