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2" r:id="rId4"/>
    <p:sldId id="258" r:id="rId5"/>
    <p:sldId id="259" r:id="rId6"/>
    <p:sldId id="260" r:id="rId7"/>
    <p:sldId id="263" r:id="rId8"/>
    <p:sldId id="261"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3" d="100"/>
          <a:sy n="83" d="100"/>
        </p:scale>
        <p:origin x="-183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086B5C-400F-8F48-86DE-CA616FB9E989}" type="datetimeFigureOut">
              <a:rPr lang="en-US" smtClean="0"/>
              <a:pPr/>
              <a:t>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4D203-8A09-A241-866A-ED2E47047F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086B5C-400F-8F48-86DE-CA616FB9E989}" type="datetimeFigureOut">
              <a:rPr lang="en-US" smtClean="0"/>
              <a:pPr/>
              <a:t>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4D203-8A09-A241-866A-ED2E47047F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086B5C-400F-8F48-86DE-CA616FB9E989}" type="datetimeFigureOut">
              <a:rPr lang="en-US" smtClean="0"/>
              <a:pPr/>
              <a:t>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4D203-8A09-A241-866A-ED2E47047F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086B5C-400F-8F48-86DE-CA616FB9E989}" type="datetimeFigureOut">
              <a:rPr lang="en-US" smtClean="0"/>
              <a:pPr/>
              <a:t>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4D203-8A09-A241-866A-ED2E47047F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086B5C-400F-8F48-86DE-CA616FB9E989}" type="datetimeFigureOut">
              <a:rPr lang="en-US" smtClean="0"/>
              <a:pPr/>
              <a:t>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4D203-8A09-A241-866A-ED2E47047F8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086B5C-400F-8F48-86DE-CA616FB9E989}" type="datetimeFigureOut">
              <a:rPr lang="en-US" smtClean="0"/>
              <a:pPr/>
              <a:t>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94D203-8A09-A241-866A-ED2E47047F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086B5C-400F-8F48-86DE-CA616FB9E989}" type="datetimeFigureOut">
              <a:rPr lang="en-US" smtClean="0"/>
              <a:pPr/>
              <a:t>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94D203-8A09-A241-866A-ED2E47047F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086B5C-400F-8F48-86DE-CA616FB9E989}" type="datetimeFigureOut">
              <a:rPr lang="en-US" smtClean="0"/>
              <a:pPr/>
              <a:t>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94D203-8A09-A241-866A-ED2E47047F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086B5C-400F-8F48-86DE-CA616FB9E989}" type="datetimeFigureOut">
              <a:rPr lang="en-US" smtClean="0"/>
              <a:pPr/>
              <a:t>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94D203-8A09-A241-866A-ED2E47047F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086B5C-400F-8F48-86DE-CA616FB9E989}" type="datetimeFigureOut">
              <a:rPr lang="en-US" smtClean="0"/>
              <a:pPr/>
              <a:t>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94D203-8A09-A241-866A-ED2E47047F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086B5C-400F-8F48-86DE-CA616FB9E989}" type="datetimeFigureOut">
              <a:rPr lang="en-US" smtClean="0"/>
              <a:pPr/>
              <a:t>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94D203-8A09-A241-866A-ED2E47047F8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086B5C-400F-8F48-86DE-CA616FB9E989}" type="datetimeFigureOut">
              <a:rPr lang="en-US" smtClean="0"/>
              <a:pPr/>
              <a:t>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94D203-8A09-A241-866A-ED2E47047F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hyperlink" Target="https://www.google.com/search?hl=en&amp;client=safari&amp;tbo=d&amp;rls=en&amp;q=a+letter+concerning+toleration&amp;stick=H4sIAAAAAAAAAGOovnz8BQMDgyYHsxCHfq6-gYlxsbESJ4hlXGCcnqcl4FhakpFfFJLvlJ-f7Z-XU5nGyTF939J5PawZVySUn4aIWVh2MwIA4vqSsUYAAAA&amp;sa=X&amp;ei=B84WUbGsMu3KiALO7YG4Ag&amp;ved=0CNMBEMQNMBM" TargetMode="External"/><Relationship Id="rId4" Type="http://schemas.openxmlformats.org/officeDocument/2006/relationships/hyperlink" Target="https://www.google.com/search?hl=en&amp;client=safari&amp;tbo=d&amp;rls=en&amp;q=some+thoughts+concerning+education+john+locke&amp;stick=H4sIAAAAAAAAAGOovnz8BQMDgyYHsxCHfq6-gYlxsbESJ4hlYRGfnqcl4FhakpFfFJLvlJ-f7Z-XU1kawbifadcMfc07s3mVFooEzGoOiAcAHs8D8kYAAAA&amp;sa=X&amp;ei=B84WUbGsMu3KiALO7YG4Ag&amp;ved=0CNYBEMQNMBM" TargetMode="External"/><Relationship Id="rId1" Type="http://schemas.openxmlformats.org/officeDocument/2006/relationships/slideLayout" Target="../slideLayouts/slideLayout7.xml"/><Relationship Id="rId2" Type="http://schemas.openxmlformats.org/officeDocument/2006/relationships/hyperlink" Target="https://www.google.com/search?hl=en&amp;client=safari&amp;tbo=d&amp;rls=en&amp;q=an+essay+concerning+human+understanding&amp;stick=H4sIAAAAAAAAAGOovnz8BQMDgyYHsxCHfq6-gYlxsbESJ5hVkWGWrCXgWFqSkV8Uku-Un5_tn5dTyVn8337hkSP-sUlZ3z9e2m--QTKmEgCOFVb6RgAAAA&amp;sa=X&amp;ei=B84WUbGsMu3KiALO7YG4Ag&amp;ved=0CNABEMQNMB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John Locke </a:t>
            </a:r>
            <a:endParaRPr lang="en-US" dirty="0"/>
          </a:p>
        </p:txBody>
      </p:sp>
      <p:sp>
        <p:nvSpPr>
          <p:cNvPr id="3" name="Subtitle 2"/>
          <p:cNvSpPr>
            <a:spLocks noGrp="1"/>
          </p:cNvSpPr>
          <p:nvPr>
            <p:ph type="subTitle" idx="1"/>
          </p:nvPr>
        </p:nvSpPr>
        <p:spPr/>
        <p:txBody>
          <a:bodyPr/>
          <a:lstStyle/>
          <a:p>
            <a:r>
              <a:rPr lang="en-US" dirty="0" smtClean="0"/>
              <a:t>1632-1704</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22418"/>
          </a:xfrm>
        </p:spPr>
        <p:txBody>
          <a:bodyPr>
            <a:normAutofit fontScale="90000"/>
          </a:bodyPr>
          <a:lstStyle/>
          <a:p>
            <a:r>
              <a:rPr lang="en-US" dirty="0" smtClean="0"/>
              <a:t> </a:t>
            </a:r>
            <a:endParaRPr lang="en-US" dirty="0"/>
          </a:p>
        </p:txBody>
      </p:sp>
      <p:pic>
        <p:nvPicPr>
          <p:cNvPr id="4" name="Content Placeholder 3" descr="JohnLocke.png"/>
          <p:cNvPicPr>
            <a:picLocks noGrp="1" noChangeAspect="1"/>
          </p:cNvPicPr>
          <p:nvPr>
            <p:ph idx="1"/>
          </p:nvPr>
        </p:nvPicPr>
        <p:blipFill>
          <a:blip r:embed="rId2"/>
          <a:srcRect l="-67272" r="-67272"/>
          <a:stretch>
            <a:fillRect/>
          </a:stretch>
        </p:blipFill>
        <p:spPr>
          <a:xfrm>
            <a:off x="-1681240" y="1220255"/>
            <a:ext cx="7819947" cy="4525963"/>
          </a:xfrm>
        </p:spPr>
      </p:pic>
      <p:sp>
        <p:nvSpPr>
          <p:cNvPr id="5" name="TextBox 4"/>
          <p:cNvSpPr txBox="1"/>
          <p:nvPr/>
        </p:nvSpPr>
        <p:spPr>
          <a:xfrm>
            <a:off x="4991181" y="1481606"/>
            <a:ext cx="3498284" cy="1754327"/>
          </a:xfrm>
          <a:prstGeom prst="rect">
            <a:avLst/>
          </a:prstGeom>
          <a:noFill/>
        </p:spPr>
        <p:txBody>
          <a:bodyPr wrap="square" rtlCol="0">
            <a:spAutoFit/>
          </a:bodyPr>
          <a:lstStyle/>
          <a:p>
            <a:r>
              <a:rPr lang="en-US" b="1" dirty="0" smtClean="0"/>
              <a:t>Political Context: Exclusionary Act; Charles II; James II; Glorious Revolution</a:t>
            </a:r>
          </a:p>
          <a:p>
            <a:endParaRPr lang="en-US" b="1" dirty="0" smtClean="0"/>
          </a:p>
          <a:p>
            <a:r>
              <a:rPr lang="en-US" b="1" dirty="0" smtClean="0"/>
              <a:t>Locke: Biography: Oxford; doctor; Earl of Shaftesbury</a:t>
            </a:r>
            <a:endParaRPr lang="en-US" b="1" dirty="0"/>
          </a:p>
        </p:txBody>
      </p:sp>
      <p:pic>
        <p:nvPicPr>
          <p:cNvPr id="6" name="Picture 5" descr="Anthony_Ashley-Cooper,_1st_Earl_of_Shaftesbury.jpg"/>
          <p:cNvPicPr>
            <a:picLocks noChangeAspect="1"/>
          </p:cNvPicPr>
          <p:nvPr/>
        </p:nvPicPr>
        <p:blipFill>
          <a:blip r:embed="rId3"/>
          <a:stretch>
            <a:fillRect/>
          </a:stretch>
        </p:blipFill>
        <p:spPr>
          <a:xfrm>
            <a:off x="5566416" y="3235933"/>
            <a:ext cx="2228850" cy="27432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628233"/>
            <a:ext cx="4572000" cy="4401205"/>
          </a:xfrm>
          <a:prstGeom prst="rect">
            <a:avLst/>
          </a:prstGeom>
        </p:spPr>
        <p:txBody>
          <a:bodyPr>
            <a:spAutoFit/>
          </a:bodyPr>
          <a:lstStyle/>
          <a:p>
            <a:r>
              <a:rPr lang="en-US" sz="2800" dirty="0" smtClean="0"/>
              <a:t>Two </a:t>
            </a:r>
            <a:r>
              <a:rPr lang="en-US" sz="2800" dirty="0"/>
              <a:t>Treatises of </a:t>
            </a:r>
            <a:r>
              <a:rPr lang="en-US" sz="2800" dirty="0" smtClean="0"/>
              <a:t>Government 168?</a:t>
            </a:r>
          </a:p>
          <a:p>
            <a:endParaRPr lang="en-US" sz="2800" dirty="0" smtClean="0">
              <a:hlinkClick r:id="rId2"/>
            </a:endParaRPr>
          </a:p>
          <a:p>
            <a:r>
              <a:rPr lang="en-US" sz="2800" u="sng" dirty="0" smtClean="0">
                <a:hlinkClick r:id="rId2"/>
              </a:rPr>
              <a:t>An </a:t>
            </a:r>
            <a:r>
              <a:rPr lang="en-US" sz="2800" u="sng" dirty="0">
                <a:hlinkClick r:id="rId2"/>
              </a:rPr>
              <a:t>Essay Concerning Human </a:t>
            </a:r>
            <a:r>
              <a:rPr lang="en-US" sz="2800" u="sng" dirty="0" smtClean="0">
                <a:hlinkClick r:id="rId2"/>
              </a:rPr>
              <a:t>Understanding.</a:t>
            </a:r>
            <a:r>
              <a:rPr lang="en-US" sz="2800" u="sng" dirty="0">
                <a:hlinkClick r:id="rId2"/>
              </a:rPr>
              <a:t>..</a:t>
            </a:r>
            <a:r>
              <a:rPr lang="en-US" sz="2800" u="sng" dirty="0" smtClean="0">
                <a:hlinkClick r:id="rId2"/>
              </a:rPr>
              <a:t>1690</a:t>
            </a:r>
            <a:endParaRPr lang="en-US" sz="2800" u="sng" dirty="0" smtClean="0"/>
          </a:p>
          <a:p>
            <a:endParaRPr lang="en-US" sz="2800" dirty="0" smtClean="0"/>
          </a:p>
          <a:p>
            <a:r>
              <a:rPr lang="en-US" sz="2800" dirty="0" smtClean="0">
                <a:hlinkClick r:id="rId3"/>
              </a:rPr>
              <a:t>A Letter </a:t>
            </a:r>
            <a:r>
              <a:rPr lang="en-US" sz="2800" dirty="0">
                <a:hlinkClick r:id="rId3"/>
              </a:rPr>
              <a:t>Concerning </a:t>
            </a:r>
            <a:r>
              <a:rPr lang="en-US" sz="2800" dirty="0" smtClean="0">
                <a:hlinkClick r:id="rId3"/>
              </a:rPr>
              <a:t>Toleration</a:t>
            </a:r>
            <a:endParaRPr lang="en-US" sz="2800" dirty="0" smtClean="0"/>
          </a:p>
          <a:p>
            <a:endParaRPr lang="en-US" sz="2800" dirty="0" smtClean="0">
              <a:hlinkClick r:id="rId4"/>
            </a:endParaRPr>
          </a:p>
          <a:p>
            <a:r>
              <a:rPr lang="en-US" sz="2800" dirty="0" smtClean="0">
                <a:hlinkClick r:id="rId4"/>
              </a:rPr>
              <a:t>Some </a:t>
            </a:r>
            <a:r>
              <a:rPr lang="en-US" sz="2800" dirty="0">
                <a:hlinkClick r:id="rId4"/>
              </a:rPr>
              <a:t>Thoughts </a:t>
            </a:r>
            <a:r>
              <a:rPr lang="en-US" sz="2800" dirty="0" smtClean="0">
                <a:hlinkClick r:id="rId4"/>
              </a:rPr>
              <a:t>Concerning Education…</a:t>
            </a:r>
            <a:endParaRPr lang="en-US" sz="2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2151"/>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770746"/>
            <a:ext cx="8229600" cy="5355418"/>
          </a:xfrm>
        </p:spPr>
        <p:txBody>
          <a:bodyPr>
            <a:normAutofit fontScale="92500" lnSpcReduction="20000"/>
          </a:bodyPr>
          <a:lstStyle/>
          <a:p>
            <a:r>
              <a:rPr lang="en-US" b="1" dirty="0" smtClean="0"/>
              <a:t>The story of the Two Treatises and their timing</a:t>
            </a:r>
          </a:p>
          <a:p>
            <a:r>
              <a:rPr lang="en-US" b="1" dirty="0" smtClean="0"/>
              <a:t>I. Distinction of Right and Duty</a:t>
            </a:r>
          </a:p>
          <a:p>
            <a:pPr lvl="1"/>
            <a:r>
              <a:rPr lang="en-US" b="1" dirty="0" smtClean="0"/>
              <a:t>Centrality of freedom (contrast Hobbes?)</a:t>
            </a:r>
          </a:p>
          <a:p>
            <a:r>
              <a:rPr lang="en-US" b="1" dirty="0" smtClean="0"/>
              <a:t>II. State of nature is state of freedom: how?</a:t>
            </a:r>
          </a:p>
          <a:p>
            <a:pPr lvl="1"/>
            <a:r>
              <a:rPr lang="en-US" b="1" dirty="0" smtClean="0"/>
              <a:t>Born free (4, 61)</a:t>
            </a:r>
          </a:p>
          <a:p>
            <a:pPr lvl="1"/>
            <a:r>
              <a:rPr lang="en-US" b="1" dirty="0" smtClean="0"/>
              <a:t>Where no law no freedom (57)</a:t>
            </a:r>
          </a:p>
          <a:p>
            <a:pPr lvl="1"/>
            <a:r>
              <a:rPr lang="en-US" b="1" dirty="0" smtClean="0"/>
              <a:t>Law of nature is law of freedom (61)</a:t>
            </a:r>
          </a:p>
          <a:p>
            <a:pPr lvl="1"/>
            <a:r>
              <a:rPr lang="en-US" b="1" dirty="0" smtClean="0"/>
              <a:t>State of nature not state of license (6)	</a:t>
            </a:r>
          </a:p>
          <a:p>
            <a:r>
              <a:rPr lang="en-US" b="1" dirty="0" smtClean="0"/>
              <a:t>III. What is reason?</a:t>
            </a:r>
          </a:p>
          <a:p>
            <a:pPr lvl="1"/>
            <a:r>
              <a:rPr lang="en-US" b="1" dirty="0" smtClean="0"/>
              <a:t>Equated with conscience (8)</a:t>
            </a:r>
          </a:p>
          <a:p>
            <a:pPr lvl="1"/>
            <a:r>
              <a:rPr lang="en-US" b="1" dirty="0" smtClean="0"/>
              <a:t>Entitles you to be executioner of law of nature (8)</a:t>
            </a:r>
          </a:p>
          <a:p>
            <a:pPr lvl="1"/>
            <a:r>
              <a:rPr lang="en-US" b="1" dirty="0" smtClean="0"/>
              <a:t>Should rule (172)</a:t>
            </a:r>
          </a:p>
          <a:p>
            <a:pPr lvl="1"/>
            <a:endParaRPr lang="en-US" b="1"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35573"/>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662190"/>
            <a:ext cx="8229600" cy="5463974"/>
          </a:xfrm>
        </p:spPr>
        <p:txBody>
          <a:bodyPr>
            <a:normAutofit fontScale="77500" lnSpcReduction="20000"/>
          </a:bodyPr>
          <a:lstStyle/>
          <a:p>
            <a:r>
              <a:rPr lang="en-US" b="1" dirty="0" smtClean="0"/>
              <a:t>IV. Still in state of nature</a:t>
            </a:r>
          </a:p>
          <a:p>
            <a:pPr lvl="1"/>
            <a:r>
              <a:rPr lang="en-US" b="1" dirty="0" smtClean="0"/>
              <a:t>Everyone has executive power (13)</a:t>
            </a:r>
          </a:p>
          <a:p>
            <a:pPr lvl="1"/>
            <a:r>
              <a:rPr lang="en-US" b="1" dirty="0" smtClean="0"/>
              <a:t>Problem that each is judge in his own case (125)</a:t>
            </a:r>
          </a:p>
          <a:p>
            <a:pPr lvl="1"/>
            <a:r>
              <a:rPr lang="en-US" b="1" dirty="0" smtClean="0"/>
              <a:t>In the beginning all was America (49)</a:t>
            </a:r>
          </a:p>
          <a:p>
            <a:pPr lvl="2"/>
            <a:r>
              <a:rPr lang="en-US" b="1" dirty="0" smtClean="0"/>
              <a:t>Resources as problem; Enclosure Acts		</a:t>
            </a:r>
          </a:p>
          <a:p>
            <a:r>
              <a:rPr lang="en-US" b="1" dirty="0" smtClean="0"/>
              <a:t>V. The question of Property  and power (Chap 5)</a:t>
            </a:r>
          </a:p>
          <a:p>
            <a:pPr lvl="1"/>
            <a:r>
              <a:rPr lang="en-US" b="1" dirty="0" smtClean="0"/>
              <a:t>Property in the person (27)</a:t>
            </a:r>
          </a:p>
          <a:p>
            <a:pPr lvl="1"/>
            <a:r>
              <a:rPr lang="en-US" b="1" dirty="0" smtClean="0"/>
              <a:t>Imperative to acquire (35)</a:t>
            </a:r>
          </a:p>
          <a:p>
            <a:pPr lvl="2"/>
            <a:r>
              <a:rPr lang="en-US" b="1" dirty="0" smtClean="0"/>
              <a:t>How</a:t>
            </a:r>
          </a:p>
          <a:p>
            <a:r>
              <a:rPr lang="en-US" b="1" dirty="0" smtClean="0"/>
              <a:t>VI. Move to civil society</a:t>
            </a:r>
          </a:p>
          <a:p>
            <a:pPr lvl="1"/>
            <a:r>
              <a:rPr lang="en-US" b="1" dirty="0" smtClean="0"/>
              <a:t>Money</a:t>
            </a:r>
          </a:p>
          <a:p>
            <a:pPr lvl="1"/>
            <a:r>
              <a:rPr lang="en-US" b="1" dirty="0" smtClean="0"/>
              <a:t>What restrictions?</a:t>
            </a:r>
          </a:p>
          <a:p>
            <a:pPr lvl="1"/>
            <a:r>
              <a:rPr lang="en-US" b="1" dirty="0" smtClean="0"/>
              <a:t>What imperative?</a:t>
            </a:r>
          </a:p>
          <a:p>
            <a:r>
              <a:rPr lang="en-US" b="1" dirty="0" smtClean="0"/>
              <a:t>VII. Is there a double notion of property?</a:t>
            </a:r>
          </a:p>
          <a:p>
            <a:pPr lvl="1"/>
            <a:r>
              <a:rPr lang="en-US" b="1" dirty="0" smtClean="0"/>
              <a:t>Property, equality and inequality</a:t>
            </a:r>
          </a:p>
          <a:p>
            <a:pPr lvl="2"/>
            <a:r>
              <a:rPr lang="en-US" b="1" dirty="0" smtClean="0"/>
              <a:t>women</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385762"/>
          </a:xfrm>
        </p:spPr>
        <p:txBody>
          <a:bodyPr>
            <a:normAutofit fontScale="90000"/>
          </a:bodyPr>
          <a:lstStyle/>
          <a:p>
            <a:r>
              <a:rPr lang="en-US" dirty="0" smtClean="0"/>
              <a:t> </a:t>
            </a:r>
            <a:endParaRPr lang="en-US" dirty="0"/>
          </a:p>
        </p:txBody>
      </p:sp>
      <p:pic>
        <p:nvPicPr>
          <p:cNvPr id="7" name="Content Placeholder 6" descr="Enclosure_acts_diagram_small.jpg"/>
          <p:cNvPicPr>
            <a:picLocks noGrp="1" noChangeAspect="1"/>
          </p:cNvPicPr>
          <p:nvPr>
            <p:ph idx="1"/>
          </p:nvPr>
        </p:nvPicPr>
        <p:blipFill>
          <a:blip r:embed="rId2"/>
          <a:srcRect l="-11084" r="-11084"/>
          <a:stretch>
            <a:fillRect/>
          </a:stretch>
        </p:blipFill>
        <p:spPr>
          <a:xfrm>
            <a:off x="457200" y="660400"/>
            <a:ext cx="8229600" cy="5465763"/>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Attitude towards America type lands and peoples: from the </a:t>
            </a:r>
            <a:r>
              <a:rPr lang="en-US" sz="2800" u="sng" dirty="0" smtClean="0"/>
              <a:t>Fundamental Constitution of the Carolinas</a:t>
            </a:r>
            <a:endParaRPr lang="en-US" sz="2800" u="sng" dirty="0"/>
          </a:p>
        </p:txBody>
      </p:sp>
      <p:sp>
        <p:nvSpPr>
          <p:cNvPr id="3" name="Content Placeholder 2"/>
          <p:cNvSpPr>
            <a:spLocks noGrp="1"/>
          </p:cNvSpPr>
          <p:nvPr>
            <p:ph idx="1"/>
          </p:nvPr>
        </p:nvSpPr>
        <p:spPr>
          <a:xfrm>
            <a:off x="457200" y="1802023"/>
            <a:ext cx="8229600" cy="4830724"/>
          </a:xfrm>
        </p:spPr>
        <p:txBody>
          <a:bodyPr>
            <a:normAutofit fontScale="55000" lnSpcReduction="20000"/>
          </a:bodyPr>
          <a:lstStyle/>
          <a:p>
            <a:r>
              <a:rPr lang="en-US" b="1" dirty="0" smtClean="0"/>
              <a:t>Article 97: Since the natives of that place, who will be concerned in our plantation, are utterly strangers to Christianity, whose idolatry, ignorance, or mistake gives us no right to expel or use them ill; and those who remove from other parts to plant there will unavoidably be of different opinions concerning matters of religion, the liberty whereof they will expect to have allowed them, and it will not be reasonable for us, on this account, to keep them out; that civil peace may be maintained amidst diversity of opinions, and our agreement and compact with all men may be duly and faithfully observed; the violation whereof, upon what presence </a:t>
            </a:r>
            <a:r>
              <a:rPr lang="en-US" b="1" dirty="0" err="1" smtClean="0"/>
              <a:t>soever</a:t>
            </a:r>
            <a:r>
              <a:rPr lang="en-US" b="1" dirty="0" smtClean="0"/>
              <a:t>, cannot be without great offence to Almighty God, and great scandal to the true religion which we profess; and also that Jews, heathens, and other dissenters from the purity of Christian religion may not be scared and kept at a distance from it, but, by having an opportunity of acquainting themselves with the truth and reasonableness of its doctrines, and the </a:t>
            </a:r>
            <a:r>
              <a:rPr lang="en-US" b="1" dirty="0" err="1" smtClean="0"/>
              <a:t>peaceableness</a:t>
            </a:r>
            <a:r>
              <a:rPr lang="en-US" b="1" dirty="0" smtClean="0"/>
              <a:t> and inoffensiveness of its professors, may, by good usage and persuasion, and all those convincing methods of gentleness and meekness, suitable to the rules and design of the gospel, be won over to embrace and </a:t>
            </a:r>
            <a:r>
              <a:rPr lang="en-US" b="1" dirty="0" err="1" smtClean="0"/>
              <a:t>unfeignedly</a:t>
            </a:r>
            <a:r>
              <a:rPr lang="en-US" b="1" dirty="0" smtClean="0"/>
              <a:t> receive the truth; therefore, any seven or more persons agreeing in any religion, shall constitute a church or profession, to which they shall give some name, to distinguish it from others.</a:t>
            </a:r>
          </a:p>
          <a:p>
            <a:endParaRPr lang="en-US" dirty="0" smtClean="0"/>
          </a:p>
          <a:p>
            <a:r>
              <a:rPr lang="en-US" dirty="0" smtClean="0"/>
              <a:t>Property requirements: to vote: 50 acres; to be a candidate: 500 acres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857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863600"/>
            <a:ext cx="8229600" cy="5262563"/>
          </a:xfrm>
        </p:spPr>
        <p:txBody>
          <a:bodyPr>
            <a:normAutofit lnSpcReduction="10000"/>
          </a:bodyPr>
          <a:lstStyle/>
          <a:p>
            <a:r>
              <a:rPr lang="en-US" b="1" dirty="0" smtClean="0"/>
              <a:t>VIII.  Politics as border maintenance</a:t>
            </a:r>
          </a:p>
          <a:p>
            <a:pPr lvl="1"/>
            <a:r>
              <a:rPr lang="en-US" b="1" dirty="0" smtClean="0"/>
              <a:t>What is needed</a:t>
            </a:r>
          </a:p>
          <a:p>
            <a:pPr lvl="1"/>
            <a:r>
              <a:rPr lang="en-US" b="1" dirty="0" smtClean="0"/>
              <a:t>What is given up</a:t>
            </a:r>
          </a:p>
          <a:p>
            <a:r>
              <a:rPr lang="en-US" b="1" dirty="0" smtClean="0"/>
              <a:t>IX. Who rules?</a:t>
            </a:r>
          </a:p>
          <a:p>
            <a:pPr lvl="1"/>
            <a:r>
              <a:rPr lang="en-US" b="1" dirty="0" smtClean="0"/>
              <a:t>Two contracts (compare Hobbes)</a:t>
            </a:r>
          </a:p>
          <a:p>
            <a:r>
              <a:rPr lang="en-US" b="1" dirty="0" smtClean="0"/>
              <a:t>X. What about rebellion?</a:t>
            </a:r>
          </a:p>
          <a:p>
            <a:pPr lvl="1"/>
            <a:r>
              <a:rPr lang="en-US" b="1" dirty="0" smtClean="0"/>
              <a:t>The people judge (who is the people?)</a:t>
            </a:r>
          </a:p>
          <a:p>
            <a:pPr lvl="1"/>
            <a:r>
              <a:rPr lang="en-US" b="1" dirty="0" smtClean="0"/>
              <a:t>What if it is really bad (Charles I; James II)</a:t>
            </a:r>
          </a:p>
          <a:p>
            <a:r>
              <a:rPr lang="en-US" b="1" dirty="0" smtClean="0"/>
              <a:t>XI. What is consent (110-120)</a:t>
            </a:r>
          </a:p>
          <a:p>
            <a:pPr lvl="1"/>
            <a:r>
              <a:rPr lang="en-US" b="1" dirty="0" smtClean="0"/>
              <a:t>Citizens and foreigners</a:t>
            </a:r>
            <a:endParaRPr lang="en-US"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70</TotalTime>
  <Words>542</Words>
  <Application>Microsoft Macintosh PowerPoint</Application>
  <PresentationFormat>On-screen Show (4:3)</PresentationFormat>
  <Paragraphs>59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John Locke </vt:lpstr>
      <vt:lpstr> </vt:lpstr>
      <vt:lpstr>PowerPoint Presentation</vt:lpstr>
      <vt:lpstr> </vt:lpstr>
      <vt:lpstr> </vt:lpstr>
      <vt:lpstr> </vt:lpstr>
      <vt:lpstr>Attitude towards America type lands and peoples: from the Fundamental Constitution of the Carolinas</vt:lpstr>
      <vt:lpstr> </vt:lpstr>
    </vt:vector>
  </TitlesOfParts>
  <Company>UCSD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Locke </dc:title>
  <dc:creator>Tracy Strong</dc:creator>
  <cp:lastModifiedBy>J. R. Fritsch</cp:lastModifiedBy>
  <cp:revision>11</cp:revision>
  <dcterms:created xsi:type="dcterms:W3CDTF">2013-02-09T22:46:58Z</dcterms:created>
  <dcterms:modified xsi:type="dcterms:W3CDTF">2013-02-20T23:54:40Z</dcterms:modified>
</cp:coreProperties>
</file>