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9" r:id="rId3"/>
    <p:sldId id="270" r:id="rId4"/>
    <p:sldId id="262" r:id="rId5"/>
    <p:sldId id="256" r:id="rId6"/>
    <p:sldId id="257" r:id="rId7"/>
    <p:sldId id="267" r:id="rId8"/>
    <p:sldId id="259" r:id="rId9"/>
    <p:sldId id="260" r:id="rId10"/>
    <p:sldId id="275" r:id="rId11"/>
    <p:sldId id="263" r:id="rId12"/>
    <p:sldId id="264" r:id="rId13"/>
    <p:sldId id="266" r:id="rId14"/>
    <p:sldId id="265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A857A-46D0-4422-8958-47D75C3766E7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0315-961F-487F-B93D-044A61894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0315-961F-487F-B93D-044A618948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7095-29CA-446C-8974-F3EAC6353909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5ED3-8283-4F92-A796-A859B6285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Brutus in the 9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circle of Hell (Dante,  </a:t>
            </a:r>
            <a:r>
              <a:rPr lang="en-US" sz="2600" b="1" i="1" dirty="0" smtClean="0"/>
              <a:t>Inferno</a:t>
            </a:r>
            <a:r>
              <a:rPr lang="en-US" sz="2600" b="1" dirty="0" smtClean="0"/>
              <a:t>, canto 34) – early 1300’s</a:t>
            </a:r>
            <a:endParaRPr lang="en-US" sz="2600" b="1" dirty="0"/>
          </a:p>
        </p:txBody>
      </p:sp>
      <p:pic>
        <p:nvPicPr>
          <p:cNvPr id="4" name="Content Placeholder 3" descr="1221lucif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9000" contrast="14000"/>
          </a:blip>
          <a:stretch>
            <a:fillRect/>
          </a:stretch>
        </p:blipFill>
        <p:spPr>
          <a:xfrm>
            <a:off x="457200" y="1600200"/>
            <a:ext cx="4335429" cy="3383280"/>
          </a:xfrm>
        </p:spPr>
      </p:pic>
      <p:pic>
        <p:nvPicPr>
          <p:cNvPr id="5" name="Picture 4" descr="circl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295400"/>
            <a:ext cx="3492666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s.ucsd.edu/~rabarret/110b/machiavelli_photos/machiavelli_stu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685800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Principe (1513; pub 1532)</a:t>
            </a:r>
            <a:endParaRPr lang="en-US" dirty="0"/>
          </a:p>
        </p:txBody>
      </p:sp>
      <p:pic>
        <p:nvPicPr>
          <p:cNvPr id="4" name="Content Placeholder 3" descr="Machiavelli_Principe_Cover_Pag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4000"/>
          </a:blip>
          <a:stretch>
            <a:fillRect/>
          </a:stretch>
        </p:blipFill>
        <p:spPr>
          <a:xfrm>
            <a:off x="3213098" y="1958181"/>
            <a:ext cx="3000450" cy="42062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400" b="1" dirty="0" smtClean="0"/>
              <a:t>Translation?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4800" b="1" u="sng" dirty="0"/>
              <a:t>The virtues of virtuous translation: </a:t>
            </a:r>
            <a:r>
              <a:rPr lang="en-US" sz="4800" b="1" i="1" u="sng" dirty="0"/>
              <a:t>Prince, chapter 8: VIRTÙ </a:t>
            </a:r>
            <a:endParaRPr lang="en-US" sz="4800" b="1" i="1" u="sng" dirty="0" smtClean="0"/>
          </a:p>
          <a:p>
            <a:pPr algn="ctr"/>
            <a:endParaRPr lang="en-US" sz="4800" b="1" i="1" u="sng" dirty="0"/>
          </a:p>
          <a:p>
            <a:r>
              <a:rPr lang="it-IT" sz="4800" b="1" i="1" dirty="0"/>
              <a:t>Chi considerasse adunque li azione e </a:t>
            </a:r>
            <a:r>
              <a:rPr lang="it-IT" sz="4800" b="1" i="1" dirty="0">
                <a:solidFill>
                  <a:srgbClr val="C00000"/>
                </a:solidFill>
              </a:rPr>
              <a:t>virtù</a:t>
            </a:r>
            <a:r>
              <a:rPr lang="it-IT" sz="4800" b="1" i="1" dirty="0"/>
              <a:t> di costui [Agathocles], non vedría cose o poche le quali possa attribuire alla fortuna .... Non si puo encora chiamare </a:t>
            </a:r>
            <a:r>
              <a:rPr lang="it-IT" sz="4800" b="1" i="1" dirty="0">
                <a:solidFill>
                  <a:srgbClr val="C00000"/>
                </a:solidFill>
              </a:rPr>
              <a:t>virtù</a:t>
            </a:r>
            <a:r>
              <a:rPr lang="it-IT" sz="4800" b="1" i="1" dirty="0"/>
              <a:t> amazzare i suoi cittadini.... Perché se si considerasse la </a:t>
            </a:r>
            <a:r>
              <a:rPr lang="it-IT" sz="4800" b="1" i="1" dirty="0">
                <a:solidFill>
                  <a:srgbClr val="C00000"/>
                </a:solidFill>
              </a:rPr>
              <a:t>virtù</a:t>
            </a:r>
            <a:r>
              <a:rPr lang="it-IT" sz="4800" b="1" i="1" dirty="0"/>
              <a:t> di Agatocle nell’entrare e nell’uscire de’pericoli.... No si può adunque attribuere alla fortuna o alla </a:t>
            </a:r>
            <a:r>
              <a:rPr lang="it-IT" sz="4800" b="1" i="1" dirty="0">
                <a:solidFill>
                  <a:srgbClr val="C00000"/>
                </a:solidFill>
              </a:rPr>
              <a:t>virtù</a:t>
            </a:r>
            <a:r>
              <a:rPr lang="it-IT" sz="4800" b="1" i="1" dirty="0"/>
              <a:t> quello che senza l’une e l’atera fu da lui consguito. </a:t>
            </a:r>
          </a:p>
          <a:p>
            <a:endParaRPr lang="en-US" sz="4800" b="1" i="1" dirty="0" smtClean="0"/>
          </a:p>
          <a:p>
            <a:r>
              <a:rPr lang="en-US" sz="4800" b="1" i="1" dirty="0" smtClean="0"/>
              <a:t>Version </a:t>
            </a:r>
            <a:r>
              <a:rPr lang="en-US" sz="4800" b="1" i="1" dirty="0"/>
              <a:t>1: </a:t>
            </a:r>
          </a:p>
          <a:p>
            <a:r>
              <a:rPr lang="en-US" sz="4800" b="1" dirty="0"/>
              <a:t>He who considers, then, the actions and </a:t>
            </a:r>
            <a:r>
              <a:rPr lang="en-US" sz="4800" b="1" dirty="0">
                <a:solidFill>
                  <a:srgbClr val="C00000"/>
                </a:solidFill>
              </a:rPr>
              <a:t>virtues</a:t>
            </a:r>
            <a:r>
              <a:rPr lang="en-US" sz="4800" b="1" dirty="0"/>
              <a:t> of this man [Agathocles], will see nothing or little that can he can ascribe to fortune.... It cannot, however be called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to kill one’s fellow citizens, ... If we consider Agathocles’ </a:t>
            </a:r>
            <a:r>
              <a:rPr lang="en-US" sz="4800" b="1" dirty="0">
                <a:solidFill>
                  <a:srgbClr val="C00000"/>
                </a:solidFill>
              </a:rPr>
              <a:t>ability</a:t>
            </a:r>
            <a:r>
              <a:rPr lang="en-US" sz="4800" b="1" dirty="0"/>
              <a:t> in entering into and getting out of danger .... </a:t>
            </a:r>
            <a:r>
              <a:rPr lang="en-US" sz="4800" b="1" dirty="0" smtClean="0"/>
              <a:t>We </a:t>
            </a:r>
            <a:r>
              <a:rPr lang="en-US" sz="4800" b="1" dirty="0"/>
              <a:t>cannot then attribute to fortune or to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what he accomplished without the one or other. </a:t>
            </a:r>
          </a:p>
          <a:p>
            <a:pPr lvl="2"/>
            <a:r>
              <a:rPr lang="en-US" sz="4800" b="1" dirty="0"/>
              <a:t>Gilbert translation </a:t>
            </a:r>
          </a:p>
          <a:p>
            <a:r>
              <a:rPr lang="en-US" sz="4800" b="1" i="1" dirty="0"/>
              <a:t>Version II</a:t>
            </a:r>
            <a:r>
              <a:rPr lang="en-US" sz="4800" b="1" dirty="0"/>
              <a:t>: </a:t>
            </a:r>
          </a:p>
          <a:p>
            <a:r>
              <a:rPr lang="en-US" sz="4800" b="1" dirty="0"/>
              <a:t>Whoever considers, therefore, the actions and </a:t>
            </a:r>
            <a:r>
              <a:rPr lang="en-US" sz="4800" b="1" dirty="0">
                <a:solidFill>
                  <a:srgbClr val="C00000"/>
                </a:solidFill>
              </a:rPr>
              <a:t>qualities</a:t>
            </a:r>
            <a:r>
              <a:rPr lang="en-US" sz="4800" b="1" dirty="0"/>
              <a:t> of this man, will see few things that can be attributed to fortune... It cannot be called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to kill one’s fellow citizens.... For if the </a:t>
            </a:r>
            <a:r>
              <a:rPr lang="en-US" sz="4800" b="1" dirty="0">
                <a:solidFill>
                  <a:srgbClr val="C00000"/>
                </a:solidFill>
              </a:rPr>
              <a:t>virtues</a:t>
            </a:r>
            <a:r>
              <a:rPr lang="en-US" sz="4800" b="1" dirty="0"/>
              <a:t> of Agathocles in braving and overcoming perils.... We cannot attribute to fortune or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that which he achieved without either. </a:t>
            </a:r>
          </a:p>
          <a:p>
            <a:pPr lvl="2"/>
            <a:r>
              <a:rPr lang="en-US" sz="4800" b="1" dirty="0"/>
              <a:t>Ricci translation </a:t>
            </a:r>
          </a:p>
          <a:p>
            <a:r>
              <a:rPr lang="en-US" sz="4800" b="1" i="1" dirty="0"/>
              <a:t>Version III: </a:t>
            </a:r>
          </a:p>
          <a:p>
            <a:r>
              <a:rPr lang="en-US" sz="4800" b="1" dirty="0"/>
              <a:t>Thus whoever may consider the actions and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of this man will see that nothing or little can be attributed to fortune... Yet one cannot call it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to kill one’s citizens... For if one considers the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of Agathocles in entering into and escaping these dangers... Thus one cannot attribute to fortune or to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what he achieved without either. </a:t>
            </a:r>
          </a:p>
          <a:p>
            <a:pPr lvl="2"/>
            <a:r>
              <a:rPr lang="en-US" sz="4800" b="1" dirty="0"/>
              <a:t>Mansfield translation </a:t>
            </a:r>
          </a:p>
          <a:p>
            <a:r>
              <a:rPr lang="en-US" sz="4800" b="1" i="1" dirty="0"/>
              <a:t>Version IV </a:t>
            </a:r>
          </a:p>
          <a:p>
            <a:r>
              <a:rPr lang="en-US" sz="4800" b="1" dirty="0" smtClean="0"/>
              <a:t>If </a:t>
            </a:r>
            <a:r>
              <a:rPr lang="en-US" sz="4800" b="1" dirty="0"/>
              <a:t>you consider Agathocles’ bold </a:t>
            </a:r>
            <a:r>
              <a:rPr lang="en-US" sz="4800" b="1" dirty="0">
                <a:solidFill>
                  <a:srgbClr val="C00000"/>
                </a:solidFill>
              </a:rPr>
              <a:t>achievements</a:t>
            </a:r>
            <a:r>
              <a:rPr lang="en-US" sz="4800" b="1" dirty="0"/>
              <a:t> ... . One ought not , of course, to call it </a:t>
            </a:r>
            <a:r>
              <a:rPr lang="en-US" sz="4800" b="1" dirty="0">
                <a:solidFill>
                  <a:srgbClr val="C00000"/>
                </a:solidFill>
              </a:rPr>
              <a:t>virtue or manliness </a:t>
            </a:r>
            <a:r>
              <a:rPr lang="en-US" sz="4800" b="1" dirty="0"/>
              <a:t>to massacre one’s fellow citizens... . If one considers the </a:t>
            </a:r>
            <a:r>
              <a:rPr lang="en-US" sz="4800" b="1" dirty="0">
                <a:solidFill>
                  <a:srgbClr val="C00000"/>
                </a:solidFill>
              </a:rPr>
              <a:t>manly qualities </a:t>
            </a:r>
            <a:r>
              <a:rPr lang="en-US" sz="4800" b="1" dirty="0"/>
              <a:t>Agathocles demonstrated .... It is clear, at any rate, that one can attribute neither to luck nor to </a:t>
            </a:r>
            <a:r>
              <a:rPr lang="en-US" sz="4800" b="1" dirty="0">
                <a:solidFill>
                  <a:srgbClr val="C00000"/>
                </a:solidFill>
              </a:rPr>
              <a:t>virtue</a:t>
            </a:r>
            <a:r>
              <a:rPr lang="en-US" sz="4800" b="1" dirty="0"/>
              <a:t> his accomplishments, which owed nothing to either. </a:t>
            </a:r>
          </a:p>
          <a:p>
            <a:pPr lvl="2"/>
            <a:r>
              <a:rPr lang="en-US" sz="4800" b="1" dirty="0" err="1"/>
              <a:t>Wootten</a:t>
            </a:r>
            <a:r>
              <a:rPr lang="en-US" sz="4800" b="1" dirty="0"/>
              <a:t> translation (assigned text) </a:t>
            </a:r>
          </a:p>
          <a:p>
            <a:r>
              <a:rPr lang="en-US" sz="4800" b="1" dirty="0" smtClean="0"/>
              <a:t>                          I                    II                                 III                          I V</a:t>
            </a:r>
            <a:endParaRPr lang="en-US" sz="4800" b="1" dirty="0"/>
          </a:p>
          <a:p>
            <a:r>
              <a:rPr lang="en-US" sz="4800" b="1" dirty="0"/>
              <a:t>a/ 	virtues 	qualities 	virtue 	achievements 	</a:t>
            </a:r>
          </a:p>
          <a:p>
            <a:r>
              <a:rPr lang="pt-BR" sz="4800" b="1" dirty="0"/>
              <a:t>b/ 	virtue 	virtue 	virtue 	virtue or manliness 	</a:t>
            </a:r>
          </a:p>
          <a:p>
            <a:r>
              <a:rPr lang="en-US" sz="4800" b="1" dirty="0"/>
              <a:t>c/ 	ability 	virtues 	virtue 	manly qualities 	</a:t>
            </a:r>
          </a:p>
          <a:p>
            <a:r>
              <a:rPr lang="pt-BR" sz="4800" b="1" dirty="0"/>
              <a:t>d/ 	virtue 	virtue 	virtue 	virtue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THE DIFFERENT KIND OF PRINCELY ACTIONS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en-US" sz="1600" b="1" dirty="0" smtClean="0"/>
              <a:t>HIGH VIRTU</a:t>
            </a:r>
            <a:r>
              <a:rPr lang="en-US" sz="1600" dirty="0"/>
              <a:t>	</a:t>
            </a:r>
            <a:r>
              <a:rPr lang="en-US" sz="1600" dirty="0" smtClean="0"/>
              <a:t>	    </a:t>
            </a:r>
            <a:r>
              <a:rPr lang="en-US" sz="1600" b="1" dirty="0" smtClean="0"/>
              <a:t>LOW </a:t>
            </a:r>
            <a:r>
              <a:rPr lang="en-US" sz="1600" b="1" dirty="0"/>
              <a:t>VIRTU </a:t>
            </a:r>
            <a:r>
              <a:rPr lang="en-US" sz="1600" dirty="0"/>
              <a:t>	</a:t>
            </a:r>
          </a:p>
          <a:p>
            <a:r>
              <a:rPr lang="en-US" sz="1600" b="1" dirty="0"/>
              <a:t>HIGH FORTUNE </a:t>
            </a:r>
            <a:r>
              <a:rPr lang="en-US" sz="1600" dirty="0"/>
              <a:t>	</a:t>
            </a:r>
            <a:r>
              <a:rPr lang="en-US" sz="1600" b="1" dirty="0">
                <a:solidFill>
                  <a:srgbClr val="C00000"/>
                </a:solidFill>
              </a:rPr>
              <a:t>Contemporary innovator: Borgia, chapter 7 </a:t>
            </a:r>
            <a:r>
              <a:rPr lang="en-US" sz="1600" dirty="0" smtClean="0"/>
              <a:t>  Unnamed </a:t>
            </a:r>
            <a:r>
              <a:rPr lang="en-US" sz="1600" dirty="0"/>
              <a:t>at chapter 7 	</a:t>
            </a:r>
          </a:p>
          <a:p>
            <a:r>
              <a:rPr lang="en-US" sz="1600" b="1" dirty="0"/>
              <a:t>LOW FORTUNE </a:t>
            </a:r>
            <a:r>
              <a:rPr lang="en-US" sz="1600" dirty="0"/>
              <a:t>	</a:t>
            </a:r>
            <a:r>
              <a:rPr lang="en-US" sz="1600" dirty="0" err="1" smtClean="0"/>
              <a:t>Chapt</a:t>
            </a:r>
            <a:r>
              <a:rPr lang="en-US" sz="1600" dirty="0" smtClean="0"/>
              <a:t>. 6: </a:t>
            </a:r>
            <a:r>
              <a:rPr lang="en-US" sz="1600" dirty="0"/>
              <a:t>Moses, Cyrus, Romulus, </a:t>
            </a:r>
            <a:r>
              <a:rPr lang="en-US" sz="1600" dirty="0" err="1" smtClean="0"/>
              <a:t>Hiero</a:t>
            </a:r>
            <a:r>
              <a:rPr lang="en-US" sz="1600" dirty="0" smtClean="0"/>
              <a:t> </a:t>
            </a:r>
            <a:r>
              <a:rPr lang="en-US" sz="1600" dirty="0"/>
              <a:t>	</a:t>
            </a:r>
            <a:r>
              <a:rPr lang="en-US" sz="1600" dirty="0" smtClean="0"/>
              <a:t>  Este </a:t>
            </a:r>
            <a:r>
              <a:rPr lang="en-US" sz="1600" dirty="0"/>
              <a:t>of Ferrara -traditional </a:t>
            </a:r>
            <a:r>
              <a:rPr lang="en-US" dirty="0"/>
              <a:t>	</a:t>
            </a:r>
          </a:p>
          <a:p>
            <a:r>
              <a:rPr lang="en-US" sz="1800" dirty="0" err="1" smtClean="0"/>
              <a:t>Cesare</a:t>
            </a:r>
            <a:r>
              <a:rPr lang="en-US" sz="1800" dirty="0" smtClean="0"/>
              <a:t> Borgia		        </a:t>
            </a:r>
            <a:r>
              <a:rPr lang="en-US" sz="1800" dirty="0" err="1" smtClean="0"/>
              <a:t>Hiero</a:t>
            </a:r>
            <a:r>
              <a:rPr lang="en-US" sz="1800" dirty="0" smtClean="0"/>
              <a:t>		        Duke Este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8288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219700" y="24765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22860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600200" y="23622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org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657600"/>
            <a:ext cx="1761070" cy="2286000"/>
          </a:xfrm>
          <a:prstGeom prst="rect">
            <a:avLst/>
          </a:prstGeom>
        </p:spPr>
      </p:pic>
      <p:pic>
        <p:nvPicPr>
          <p:cNvPr id="15" name="Picture 14" descr="hi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114800"/>
            <a:ext cx="1887692" cy="1920240"/>
          </a:xfrm>
          <a:prstGeom prst="rect">
            <a:avLst/>
          </a:prstGeom>
        </p:spPr>
      </p:pic>
      <p:pic>
        <p:nvPicPr>
          <p:cNvPr id="16" name="Picture 15" descr="Pisanello_Leonello_d_Es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657600"/>
            <a:ext cx="1428750" cy="219075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57200" y="30480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620000" y="25146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0" y="2438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CHAPTER ONE – THE MAIN SUBJECT MATTER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STATES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REPUBLICS</a:t>
            </a:r>
            <a:r>
              <a:rPr lang="en-US" sz="1600" b="1" dirty="0"/>
              <a:t>		</a:t>
            </a:r>
            <a:r>
              <a:rPr lang="en-US" sz="2000" b="1" dirty="0" smtClean="0"/>
              <a:t>PRINCEDOMS</a:t>
            </a:r>
          </a:p>
          <a:p>
            <a:pPr algn="ctr"/>
            <a:endParaRPr lang="en-US" sz="1600" b="1" dirty="0"/>
          </a:p>
          <a:p>
            <a:r>
              <a:rPr lang="en-US" sz="1600" b="1" dirty="0"/>
              <a:t>					</a:t>
            </a:r>
            <a:r>
              <a:rPr lang="en-US" sz="1600" b="1" dirty="0" smtClean="0"/>
              <a:t>NEW                </a:t>
            </a:r>
            <a:r>
              <a:rPr lang="en-US" sz="2000" b="1" dirty="0" smtClean="0"/>
              <a:t>HEREDITARY</a:t>
            </a:r>
            <a:r>
              <a:rPr lang="en-US" sz="1600" b="1" dirty="0"/>
              <a:t>		</a:t>
            </a:r>
          </a:p>
          <a:p>
            <a:r>
              <a:rPr lang="en-US" sz="1600" b="1" dirty="0"/>
              <a:t>						</a:t>
            </a:r>
            <a:r>
              <a:rPr lang="en-US" sz="1600" b="1" dirty="0" smtClean="0"/>
              <a:t>ALL </a:t>
            </a:r>
            <a:r>
              <a:rPr lang="en-US" sz="1600" b="1" dirty="0"/>
              <a:t>NEW	</a:t>
            </a:r>
            <a:r>
              <a:rPr lang="en-US" sz="2000" b="1" dirty="0" smtClean="0">
                <a:solidFill>
                  <a:srgbClr val="C00000"/>
                </a:solidFill>
              </a:rPr>
              <a:t>ACQUIRED</a:t>
            </a:r>
          </a:p>
          <a:p>
            <a:endParaRPr lang="en-US" sz="1600" b="1" dirty="0"/>
          </a:p>
          <a:p>
            <a:r>
              <a:rPr lang="en-US" sz="1600" b="1" dirty="0"/>
              <a:t>		</a:t>
            </a:r>
            <a:r>
              <a:rPr lang="en-US" sz="1800" b="1" dirty="0" smtClean="0"/>
              <a:t>USED </a:t>
            </a:r>
            <a:r>
              <a:rPr lang="en-US" sz="1800" b="1" dirty="0"/>
              <a:t>TO PRINCE	OWN FORCES	  BY OTHERS	  FREE</a:t>
            </a:r>
          </a:p>
          <a:p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3810000" y="1905000"/>
            <a:ext cx="838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1905000"/>
            <a:ext cx="762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410200" y="2743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057900" y="27051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324600" y="34290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81800" y="33528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657600" y="3810000"/>
            <a:ext cx="3352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334000" y="3886200"/>
            <a:ext cx="1752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553200" y="3810000"/>
            <a:ext cx="609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43800" y="38100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362200" y="3733800"/>
            <a:ext cx="6208686" cy="1698172"/>
          </a:xfrm>
          <a:custGeom>
            <a:avLst/>
            <a:gdLst>
              <a:gd name="connsiteX0" fmla="*/ 6208686 w 6208686"/>
              <a:gd name="connsiteY0" fmla="*/ 914400 h 1698172"/>
              <a:gd name="connsiteX1" fmla="*/ 6208686 w 6208686"/>
              <a:gd name="connsiteY1" fmla="*/ 914400 h 1698172"/>
              <a:gd name="connsiteX2" fmla="*/ 6165144 w 6208686"/>
              <a:gd name="connsiteY2" fmla="*/ 725714 h 1698172"/>
              <a:gd name="connsiteX3" fmla="*/ 6136115 w 6208686"/>
              <a:gd name="connsiteY3" fmla="*/ 638629 h 1698172"/>
              <a:gd name="connsiteX4" fmla="*/ 5990972 w 6208686"/>
              <a:gd name="connsiteY4" fmla="*/ 420914 h 1698172"/>
              <a:gd name="connsiteX5" fmla="*/ 5932915 w 6208686"/>
              <a:gd name="connsiteY5" fmla="*/ 333829 h 1698172"/>
              <a:gd name="connsiteX6" fmla="*/ 5845829 w 6208686"/>
              <a:gd name="connsiteY6" fmla="*/ 246743 h 1698172"/>
              <a:gd name="connsiteX7" fmla="*/ 5744229 w 6208686"/>
              <a:gd name="connsiteY7" fmla="*/ 159657 h 1698172"/>
              <a:gd name="connsiteX8" fmla="*/ 5671658 w 6208686"/>
              <a:gd name="connsiteY8" fmla="*/ 130629 h 1698172"/>
              <a:gd name="connsiteX9" fmla="*/ 5628115 w 6208686"/>
              <a:gd name="connsiteY9" fmla="*/ 101600 h 1698172"/>
              <a:gd name="connsiteX10" fmla="*/ 5555544 w 6208686"/>
              <a:gd name="connsiteY10" fmla="*/ 87086 h 1698172"/>
              <a:gd name="connsiteX11" fmla="*/ 5439429 w 6208686"/>
              <a:gd name="connsiteY11" fmla="*/ 43543 h 1698172"/>
              <a:gd name="connsiteX12" fmla="*/ 5366858 w 6208686"/>
              <a:gd name="connsiteY12" fmla="*/ 29029 h 1698172"/>
              <a:gd name="connsiteX13" fmla="*/ 5250744 w 6208686"/>
              <a:gd name="connsiteY13" fmla="*/ 0 h 1698172"/>
              <a:gd name="connsiteX14" fmla="*/ 4989486 w 6208686"/>
              <a:gd name="connsiteY14" fmla="*/ 14514 h 1698172"/>
              <a:gd name="connsiteX15" fmla="*/ 4902401 w 6208686"/>
              <a:gd name="connsiteY15" fmla="*/ 29029 h 1698172"/>
              <a:gd name="connsiteX16" fmla="*/ 4858858 w 6208686"/>
              <a:gd name="connsiteY16" fmla="*/ 58057 h 1698172"/>
              <a:gd name="connsiteX17" fmla="*/ 4800801 w 6208686"/>
              <a:gd name="connsiteY17" fmla="*/ 87086 h 1698172"/>
              <a:gd name="connsiteX18" fmla="*/ 4757258 w 6208686"/>
              <a:gd name="connsiteY18" fmla="*/ 116114 h 1698172"/>
              <a:gd name="connsiteX19" fmla="*/ 4699201 w 6208686"/>
              <a:gd name="connsiteY19" fmla="*/ 130629 h 1698172"/>
              <a:gd name="connsiteX20" fmla="*/ 4655658 w 6208686"/>
              <a:gd name="connsiteY20" fmla="*/ 145143 h 1698172"/>
              <a:gd name="connsiteX21" fmla="*/ 4612115 w 6208686"/>
              <a:gd name="connsiteY21" fmla="*/ 188686 h 1698172"/>
              <a:gd name="connsiteX22" fmla="*/ 4568572 w 6208686"/>
              <a:gd name="connsiteY22" fmla="*/ 217714 h 1698172"/>
              <a:gd name="connsiteX23" fmla="*/ 4510515 w 6208686"/>
              <a:gd name="connsiteY23" fmla="*/ 304800 h 1698172"/>
              <a:gd name="connsiteX24" fmla="*/ 4481486 w 6208686"/>
              <a:gd name="connsiteY24" fmla="*/ 348343 h 1698172"/>
              <a:gd name="connsiteX25" fmla="*/ 4466972 w 6208686"/>
              <a:gd name="connsiteY25" fmla="*/ 391886 h 1698172"/>
              <a:gd name="connsiteX26" fmla="*/ 4336344 w 6208686"/>
              <a:gd name="connsiteY26" fmla="*/ 493486 h 1698172"/>
              <a:gd name="connsiteX27" fmla="*/ 4075086 w 6208686"/>
              <a:gd name="connsiteY27" fmla="*/ 464457 h 1698172"/>
              <a:gd name="connsiteX28" fmla="*/ 3988001 w 6208686"/>
              <a:gd name="connsiteY28" fmla="*/ 449943 h 1698172"/>
              <a:gd name="connsiteX29" fmla="*/ 3886401 w 6208686"/>
              <a:gd name="connsiteY29" fmla="*/ 435429 h 1698172"/>
              <a:gd name="connsiteX30" fmla="*/ 3668686 w 6208686"/>
              <a:gd name="connsiteY30" fmla="*/ 406400 h 1698172"/>
              <a:gd name="connsiteX31" fmla="*/ 3581601 w 6208686"/>
              <a:gd name="connsiteY31" fmla="*/ 377372 h 1698172"/>
              <a:gd name="connsiteX32" fmla="*/ 3189715 w 6208686"/>
              <a:gd name="connsiteY32" fmla="*/ 348343 h 1698172"/>
              <a:gd name="connsiteX33" fmla="*/ 3088115 w 6208686"/>
              <a:gd name="connsiteY33" fmla="*/ 333829 h 1698172"/>
              <a:gd name="connsiteX34" fmla="*/ 2333372 w 6208686"/>
              <a:gd name="connsiteY34" fmla="*/ 304800 h 1698172"/>
              <a:gd name="connsiteX35" fmla="*/ 1926972 w 6208686"/>
              <a:gd name="connsiteY35" fmla="*/ 304800 h 1698172"/>
              <a:gd name="connsiteX36" fmla="*/ 1883429 w 6208686"/>
              <a:gd name="connsiteY36" fmla="*/ 319314 h 1698172"/>
              <a:gd name="connsiteX37" fmla="*/ 1825372 w 6208686"/>
              <a:gd name="connsiteY37" fmla="*/ 333829 h 1698172"/>
              <a:gd name="connsiteX38" fmla="*/ 1738286 w 6208686"/>
              <a:gd name="connsiteY38" fmla="*/ 362857 h 1698172"/>
              <a:gd name="connsiteX39" fmla="*/ 1578629 w 6208686"/>
              <a:gd name="connsiteY39" fmla="*/ 377372 h 1698172"/>
              <a:gd name="connsiteX40" fmla="*/ 1143201 w 6208686"/>
              <a:gd name="connsiteY40" fmla="*/ 391886 h 1698172"/>
              <a:gd name="connsiteX41" fmla="*/ 1041601 w 6208686"/>
              <a:gd name="connsiteY41" fmla="*/ 377372 h 1698172"/>
              <a:gd name="connsiteX42" fmla="*/ 910972 w 6208686"/>
              <a:gd name="connsiteY42" fmla="*/ 362857 h 1698172"/>
              <a:gd name="connsiteX43" fmla="*/ 867429 w 6208686"/>
              <a:gd name="connsiteY43" fmla="*/ 348343 h 1698172"/>
              <a:gd name="connsiteX44" fmla="*/ 809372 w 6208686"/>
              <a:gd name="connsiteY44" fmla="*/ 333829 h 1698172"/>
              <a:gd name="connsiteX45" fmla="*/ 649715 w 6208686"/>
              <a:gd name="connsiteY45" fmla="*/ 348343 h 1698172"/>
              <a:gd name="connsiteX46" fmla="*/ 548115 w 6208686"/>
              <a:gd name="connsiteY46" fmla="*/ 377372 h 1698172"/>
              <a:gd name="connsiteX47" fmla="*/ 475544 w 6208686"/>
              <a:gd name="connsiteY47" fmla="*/ 391886 h 1698172"/>
              <a:gd name="connsiteX48" fmla="*/ 402972 w 6208686"/>
              <a:gd name="connsiteY48" fmla="*/ 420914 h 1698172"/>
              <a:gd name="connsiteX49" fmla="*/ 228801 w 6208686"/>
              <a:gd name="connsiteY49" fmla="*/ 464457 h 1698172"/>
              <a:gd name="connsiteX50" fmla="*/ 185258 w 6208686"/>
              <a:gd name="connsiteY50" fmla="*/ 478972 h 1698172"/>
              <a:gd name="connsiteX51" fmla="*/ 112686 w 6208686"/>
              <a:gd name="connsiteY51" fmla="*/ 566057 h 1698172"/>
              <a:gd name="connsiteX52" fmla="*/ 54629 w 6208686"/>
              <a:gd name="connsiteY52" fmla="*/ 653143 h 1698172"/>
              <a:gd name="connsiteX53" fmla="*/ 40115 w 6208686"/>
              <a:gd name="connsiteY53" fmla="*/ 711200 h 1698172"/>
              <a:gd name="connsiteX54" fmla="*/ 40115 w 6208686"/>
              <a:gd name="connsiteY54" fmla="*/ 856343 h 1698172"/>
              <a:gd name="connsiteX55" fmla="*/ 185258 w 6208686"/>
              <a:gd name="connsiteY55" fmla="*/ 943429 h 1698172"/>
              <a:gd name="connsiteX56" fmla="*/ 228801 w 6208686"/>
              <a:gd name="connsiteY56" fmla="*/ 972457 h 1698172"/>
              <a:gd name="connsiteX57" fmla="*/ 286858 w 6208686"/>
              <a:gd name="connsiteY57" fmla="*/ 1001486 h 1698172"/>
              <a:gd name="connsiteX58" fmla="*/ 330401 w 6208686"/>
              <a:gd name="connsiteY58" fmla="*/ 1030514 h 1698172"/>
              <a:gd name="connsiteX59" fmla="*/ 388458 w 6208686"/>
              <a:gd name="connsiteY59" fmla="*/ 1059543 h 1698172"/>
              <a:gd name="connsiteX60" fmla="*/ 548115 w 6208686"/>
              <a:gd name="connsiteY60" fmla="*/ 1146629 h 1698172"/>
              <a:gd name="connsiteX61" fmla="*/ 678744 w 6208686"/>
              <a:gd name="connsiteY61" fmla="*/ 1175657 h 1698172"/>
              <a:gd name="connsiteX62" fmla="*/ 794858 w 6208686"/>
              <a:gd name="connsiteY62" fmla="*/ 1204686 h 1698172"/>
              <a:gd name="connsiteX63" fmla="*/ 852915 w 6208686"/>
              <a:gd name="connsiteY63" fmla="*/ 1219200 h 1698172"/>
              <a:gd name="connsiteX64" fmla="*/ 969029 w 6208686"/>
              <a:gd name="connsiteY64" fmla="*/ 1277257 h 1698172"/>
              <a:gd name="connsiteX65" fmla="*/ 1056115 w 6208686"/>
              <a:gd name="connsiteY65" fmla="*/ 1320800 h 1698172"/>
              <a:gd name="connsiteX66" fmla="*/ 1288344 w 6208686"/>
              <a:gd name="connsiteY66" fmla="*/ 1407886 h 1698172"/>
              <a:gd name="connsiteX67" fmla="*/ 1375429 w 6208686"/>
              <a:gd name="connsiteY67" fmla="*/ 1436914 h 1698172"/>
              <a:gd name="connsiteX68" fmla="*/ 1477029 w 6208686"/>
              <a:gd name="connsiteY68" fmla="*/ 1480457 h 1698172"/>
              <a:gd name="connsiteX69" fmla="*/ 1651201 w 6208686"/>
              <a:gd name="connsiteY69" fmla="*/ 1524000 h 1698172"/>
              <a:gd name="connsiteX70" fmla="*/ 1723772 w 6208686"/>
              <a:gd name="connsiteY70" fmla="*/ 1553029 h 1698172"/>
              <a:gd name="connsiteX71" fmla="*/ 1868915 w 6208686"/>
              <a:gd name="connsiteY71" fmla="*/ 1567543 h 1698172"/>
              <a:gd name="connsiteX72" fmla="*/ 2623658 w 6208686"/>
              <a:gd name="connsiteY72" fmla="*/ 1640114 h 1698172"/>
              <a:gd name="connsiteX73" fmla="*/ 3073601 w 6208686"/>
              <a:gd name="connsiteY73" fmla="*/ 1669143 h 1698172"/>
              <a:gd name="connsiteX74" fmla="*/ 3291315 w 6208686"/>
              <a:gd name="connsiteY74" fmla="*/ 1698172 h 1698172"/>
              <a:gd name="connsiteX75" fmla="*/ 3813829 w 6208686"/>
              <a:gd name="connsiteY75" fmla="*/ 1683657 h 1698172"/>
              <a:gd name="connsiteX76" fmla="*/ 3915429 w 6208686"/>
              <a:gd name="connsiteY76" fmla="*/ 1669143 h 1698172"/>
              <a:gd name="connsiteX77" fmla="*/ 4060572 w 6208686"/>
              <a:gd name="connsiteY77" fmla="*/ 1640114 h 1698172"/>
              <a:gd name="connsiteX78" fmla="*/ 4234744 w 6208686"/>
              <a:gd name="connsiteY78" fmla="*/ 1625600 h 1698172"/>
              <a:gd name="connsiteX79" fmla="*/ 4365372 w 6208686"/>
              <a:gd name="connsiteY79" fmla="*/ 1582057 h 1698172"/>
              <a:gd name="connsiteX80" fmla="*/ 4423429 w 6208686"/>
              <a:gd name="connsiteY80" fmla="*/ 1567543 h 1698172"/>
              <a:gd name="connsiteX81" fmla="*/ 4496001 w 6208686"/>
              <a:gd name="connsiteY81" fmla="*/ 1538514 h 1698172"/>
              <a:gd name="connsiteX82" fmla="*/ 4597601 w 6208686"/>
              <a:gd name="connsiteY82" fmla="*/ 1509486 h 1698172"/>
              <a:gd name="connsiteX83" fmla="*/ 4655658 w 6208686"/>
              <a:gd name="connsiteY83" fmla="*/ 1494972 h 1698172"/>
              <a:gd name="connsiteX84" fmla="*/ 4815315 w 6208686"/>
              <a:gd name="connsiteY84" fmla="*/ 1480457 h 1698172"/>
              <a:gd name="connsiteX85" fmla="*/ 4873372 w 6208686"/>
              <a:gd name="connsiteY85" fmla="*/ 1465943 h 1698172"/>
              <a:gd name="connsiteX86" fmla="*/ 4989486 w 6208686"/>
              <a:gd name="connsiteY86" fmla="*/ 1436914 h 1698172"/>
              <a:gd name="connsiteX87" fmla="*/ 5236229 w 6208686"/>
              <a:gd name="connsiteY87" fmla="*/ 1407886 h 1698172"/>
              <a:gd name="connsiteX88" fmla="*/ 5323315 w 6208686"/>
              <a:gd name="connsiteY88" fmla="*/ 1393372 h 1698172"/>
              <a:gd name="connsiteX89" fmla="*/ 5410401 w 6208686"/>
              <a:gd name="connsiteY89" fmla="*/ 1364343 h 1698172"/>
              <a:gd name="connsiteX90" fmla="*/ 5453944 w 6208686"/>
              <a:gd name="connsiteY90" fmla="*/ 1349829 h 1698172"/>
              <a:gd name="connsiteX91" fmla="*/ 5512001 w 6208686"/>
              <a:gd name="connsiteY91" fmla="*/ 1320800 h 1698172"/>
              <a:gd name="connsiteX92" fmla="*/ 5570058 w 6208686"/>
              <a:gd name="connsiteY92" fmla="*/ 1306286 h 1698172"/>
              <a:gd name="connsiteX93" fmla="*/ 5657144 w 6208686"/>
              <a:gd name="connsiteY93" fmla="*/ 1277257 h 1698172"/>
              <a:gd name="connsiteX94" fmla="*/ 5700686 w 6208686"/>
              <a:gd name="connsiteY94" fmla="*/ 1262743 h 1698172"/>
              <a:gd name="connsiteX95" fmla="*/ 5802286 w 6208686"/>
              <a:gd name="connsiteY95" fmla="*/ 1204686 h 1698172"/>
              <a:gd name="connsiteX96" fmla="*/ 5889372 w 6208686"/>
              <a:gd name="connsiteY96" fmla="*/ 1146629 h 1698172"/>
              <a:gd name="connsiteX97" fmla="*/ 5976458 w 6208686"/>
              <a:gd name="connsiteY97" fmla="*/ 1088572 h 1698172"/>
              <a:gd name="connsiteX98" fmla="*/ 6063544 w 6208686"/>
              <a:gd name="connsiteY98" fmla="*/ 1001486 h 1698172"/>
              <a:gd name="connsiteX99" fmla="*/ 6107086 w 6208686"/>
              <a:gd name="connsiteY99" fmla="*/ 957943 h 1698172"/>
              <a:gd name="connsiteX100" fmla="*/ 6150629 w 6208686"/>
              <a:gd name="connsiteY100" fmla="*/ 928914 h 1698172"/>
              <a:gd name="connsiteX101" fmla="*/ 6208686 w 6208686"/>
              <a:gd name="connsiteY101" fmla="*/ 841829 h 1698172"/>
              <a:gd name="connsiteX102" fmla="*/ 6194172 w 6208686"/>
              <a:gd name="connsiteY102" fmla="*/ 841829 h 1698172"/>
              <a:gd name="connsiteX103" fmla="*/ 6208686 w 6208686"/>
              <a:gd name="connsiteY103" fmla="*/ 914400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08686" h="1698172">
                <a:moveTo>
                  <a:pt x="6208686" y="914400"/>
                </a:moveTo>
                <a:lnTo>
                  <a:pt x="6208686" y="914400"/>
                </a:lnTo>
                <a:cubicBezTo>
                  <a:pt x="6194172" y="851505"/>
                  <a:pt x="6181571" y="788137"/>
                  <a:pt x="6165144" y="725714"/>
                </a:cubicBezTo>
                <a:cubicBezTo>
                  <a:pt x="6157357" y="696123"/>
                  <a:pt x="6153088" y="664089"/>
                  <a:pt x="6136115" y="638629"/>
                </a:cubicBezTo>
                <a:lnTo>
                  <a:pt x="5990972" y="420914"/>
                </a:lnTo>
                <a:cubicBezTo>
                  <a:pt x="5990970" y="420912"/>
                  <a:pt x="5932916" y="333830"/>
                  <a:pt x="5932915" y="333829"/>
                </a:cubicBezTo>
                <a:lnTo>
                  <a:pt x="5845829" y="246743"/>
                </a:lnTo>
                <a:cubicBezTo>
                  <a:pt x="5810119" y="211033"/>
                  <a:pt x="5788438" y="181761"/>
                  <a:pt x="5744229" y="159657"/>
                </a:cubicBezTo>
                <a:cubicBezTo>
                  <a:pt x="5720926" y="148005"/>
                  <a:pt x="5694961" y="142281"/>
                  <a:pt x="5671658" y="130629"/>
                </a:cubicBezTo>
                <a:cubicBezTo>
                  <a:pt x="5656056" y="122828"/>
                  <a:pt x="5644448" y="107725"/>
                  <a:pt x="5628115" y="101600"/>
                </a:cubicBezTo>
                <a:cubicBezTo>
                  <a:pt x="5605016" y="92938"/>
                  <a:pt x="5579122" y="94341"/>
                  <a:pt x="5555544" y="87086"/>
                </a:cubicBezTo>
                <a:cubicBezTo>
                  <a:pt x="5516035" y="74929"/>
                  <a:pt x="5478938" y="55700"/>
                  <a:pt x="5439429" y="43543"/>
                </a:cubicBezTo>
                <a:cubicBezTo>
                  <a:pt x="5415851" y="36288"/>
                  <a:pt x="5390896" y="34576"/>
                  <a:pt x="5366858" y="29029"/>
                </a:cubicBezTo>
                <a:cubicBezTo>
                  <a:pt x="5327984" y="20058"/>
                  <a:pt x="5250744" y="0"/>
                  <a:pt x="5250744" y="0"/>
                </a:cubicBezTo>
                <a:cubicBezTo>
                  <a:pt x="5163658" y="4838"/>
                  <a:pt x="5076405" y="7271"/>
                  <a:pt x="4989486" y="14514"/>
                </a:cubicBezTo>
                <a:cubicBezTo>
                  <a:pt x="4960159" y="16958"/>
                  <a:pt x="4930320" y="19723"/>
                  <a:pt x="4902401" y="29029"/>
                </a:cubicBezTo>
                <a:cubicBezTo>
                  <a:pt x="4885852" y="34545"/>
                  <a:pt x="4874004" y="49402"/>
                  <a:pt x="4858858" y="58057"/>
                </a:cubicBezTo>
                <a:cubicBezTo>
                  <a:pt x="4840072" y="68792"/>
                  <a:pt x="4819587" y="76351"/>
                  <a:pt x="4800801" y="87086"/>
                </a:cubicBezTo>
                <a:cubicBezTo>
                  <a:pt x="4785655" y="95741"/>
                  <a:pt x="4773291" y="109242"/>
                  <a:pt x="4757258" y="116114"/>
                </a:cubicBezTo>
                <a:cubicBezTo>
                  <a:pt x="4738923" y="123972"/>
                  <a:pt x="4718381" y="125149"/>
                  <a:pt x="4699201" y="130629"/>
                </a:cubicBezTo>
                <a:cubicBezTo>
                  <a:pt x="4684490" y="134832"/>
                  <a:pt x="4670172" y="140305"/>
                  <a:pt x="4655658" y="145143"/>
                </a:cubicBezTo>
                <a:cubicBezTo>
                  <a:pt x="4641144" y="159657"/>
                  <a:pt x="4627884" y="175545"/>
                  <a:pt x="4612115" y="188686"/>
                </a:cubicBezTo>
                <a:cubicBezTo>
                  <a:pt x="4598714" y="199853"/>
                  <a:pt x="4580059" y="204586"/>
                  <a:pt x="4568572" y="217714"/>
                </a:cubicBezTo>
                <a:cubicBezTo>
                  <a:pt x="4545598" y="243970"/>
                  <a:pt x="4529867" y="275771"/>
                  <a:pt x="4510515" y="304800"/>
                </a:cubicBezTo>
                <a:lnTo>
                  <a:pt x="4481486" y="348343"/>
                </a:lnTo>
                <a:cubicBezTo>
                  <a:pt x="4476648" y="362857"/>
                  <a:pt x="4476365" y="379809"/>
                  <a:pt x="4466972" y="391886"/>
                </a:cubicBezTo>
                <a:cubicBezTo>
                  <a:pt x="4398439" y="480000"/>
                  <a:pt x="4407886" y="469639"/>
                  <a:pt x="4336344" y="493486"/>
                </a:cubicBezTo>
                <a:lnTo>
                  <a:pt x="4075086" y="464457"/>
                </a:lnTo>
                <a:cubicBezTo>
                  <a:pt x="4045885" y="460807"/>
                  <a:pt x="4017088" y="454418"/>
                  <a:pt x="3988001" y="449943"/>
                </a:cubicBezTo>
                <a:cubicBezTo>
                  <a:pt x="3954188" y="444741"/>
                  <a:pt x="3920311" y="439950"/>
                  <a:pt x="3886401" y="435429"/>
                </a:cubicBezTo>
                <a:cubicBezTo>
                  <a:pt x="3605037" y="397913"/>
                  <a:pt x="3924060" y="442881"/>
                  <a:pt x="3668686" y="406400"/>
                </a:cubicBezTo>
                <a:cubicBezTo>
                  <a:pt x="3639658" y="396724"/>
                  <a:pt x="3612094" y="379913"/>
                  <a:pt x="3581601" y="377372"/>
                </a:cubicBezTo>
                <a:cubicBezTo>
                  <a:pt x="3334948" y="356817"/>
                  <a:pt x="3465559" y="366732"/>
                  <a:pt x="3189715" y="348343"/>
                </a:cubicBezTo>
                <a:cubicBezTo>
                  <a:pt x="3155848" y="343505"/>
                  <a:pt x="3122281" y="335566"/>
                  <a:pt x="3088115" y="333829"/>
                </a:cubicBezTo>
                <a:cubicBezTo>
                  <a:pt x="2836673" y="321044"/>
                  <a:pt x="2333372" y="304800"/>
                  <a:pt x="2333372" y="304800"/>
                </a:cubicBezTo>
                <a:cubicBezTo>
                  <a:pt x="2136545" y="285118"/>
                  <a:pt x="2173808" y="281292"/>
                  <a:pt x="1926972" y="304800"/>
                </a:cubicBezTo>
                <a:cubicBezTo>
                  <a:pt x="1911741" y="306250"/>
                  <a:pt x="1898140" y="315111"/>
                  <a:pt x="1883429" y="319314"/>
                </a:cubicBezTo>
                <a:cubicBezTo>
                  <a:pt x="1864249" y="324794"/>
                  <a:pt x="1844479" y="328097"/>
                  <a:pt x="1825372" y="333829"/>
                </a:cubicBezTo>
                <a:cubicBezTo>
                  <a:pt x="1796064" y="342622"/>
                  <a:pt x="1768759" y="360087"/>
                  <a:pt x="1738286" y="362857"/>
                </a:cubicBezTo>
                <a:lnTo>
                  <a:pt x="1578629" y="377372"/>
                </a:lnTo>
                <a:cubicBezTo>
                  <a:pt x="1381293" y="443150"/>
                  <a:pt x="1522116" y="407674"/>
                  <a:pt x="1143201" y="391886"/>
                </a:cubicBezTo>
                <a:lnTo>
                  <a:pt x="1041601" y="377372"/>
                </a:lnTo>
                <a:cubicBezTo>
                  <a:pt x="998128" y="371938"/>
                  <a:pt x="954187" y="370060"/>
                  <a:pt x="910972" y="362857"/>
                </a:cubicBezTo>
                <a:cubicBezTo>
                  <a:pt x="895881" y="360342"/>
                  <a:pt x="882140" y="352546"/>
                  <a:pt x="867429" y="348343"/>
                </a:cubicBezTo>
                <a:cubicBezTo>
                  <a:pt x="848249" y="342863"/>
                  <a:pt x="828724" y="338667"/>
                  <a:pt x="809372" y="333829"/>
                </a:cubicBezTo>
                <a:cubicBezTo>
                  <a:pt x="756153" y="338667"/>
                  <a:pt x="702426" y="339558"/>
                  <a:pt x="649715" y="348343"/>
                </a:cubicBezTo>
                <a:cubicBezTo>
                  <a:pt x="614972" y="354133"/>
                  <a:pt x="582285" y="368829"/>
                  <a:pt x="548115" y="377372"/>
                </a:cubicBezTo>
                <a:cubicBezTo>
                  <a:pt x="524182" y="383355"/>
                  <a:pt x="499173" y="384797"/>
                  <a:pt x="475544" y="391886"/>
                </a:cubicBezTo>
                <a:cubicBezTo>
                  <a:pt x="450589" y="399372"/>
                  <a:pt x="427967" y="413562"/>
                  <a:pt x="402972" y="420914"/>
                </a:cubicBezTo>
                <a:cubicBezTo>
                  <a:pt x="345560" y="437800"/>
                  <a:pt x="285574" y="445532"/>
                  <a:pt x="228801" y="464457"/>
                </a:cubicBezTo>
                <a:lnTo>
                  <a:pt x="185258" y="478972"/>
                </a:lnTo>
                <a:cubicBezTo>
                  <a:pt x="81510" y="634588"/>
                  <a:pt x="243088" y="398397"/>
                  <a:pt x="112686" y="566057"/>
                </a:cubicBezTo>
                <a:cubicBezTo>
                  <a:pt x="91267" y="593596"/>
                  <a:pt x="54629" y="653143"/>
                  <a:pt x="54629" y="653143"/>
                </a:cubicBezTo>
                <a:cubicBezTo>
                  <a:pt x="49791" y="672495"/>
                  <a:pt x="45595" y="692020"/>
                  <a:pt x="40115" y="711200"/>
                </a:cubicBezTo>
                <a:cubicBezTo>
                  <a:pt x="25264" y="763179"/>
                  <a:pt x="0" y="793306"/>
                  <a:pt x="40115" y="856343"/>
                </a:cubicBezTo>
                <a:cubicBezTo>
                  <a:pt x="60402" y="888223"/>
                  <a:pt x="148588" y="922475"/>
                  <a:pt x="185258" y="943429"/>
                </a:cubicBezTo>
                <a:cubicBezTo>
                  <a:pt x="200404" y="952084"/>
                  <a:pt x="213655" y="963802"/>
                  <a:pt x="228801" y="972457"/>
                </a:cubicBezTo>
                <a:cubicBezTo>
                  <a:pt x="247587" y="983192"/>
                  <a:pt x="268072" y="990751"/>
                  <a:pt x="286858" y="1001486"/>
                </a:cubicBezTo>
                <a:cubicBezTo>
                  <a:pt x="302004" y="1010141"/>
                  <a:pt x="315255" y="1021859"/>
                  <a:pt x="330401" y="1030514"/>
                </a:cubicBezTo>
                <a:cubicBezTo>
                  <a:pt x="349187" y="1041249"/>
                  <a:pt x="369905" y="1048411"/>
                  <a:pt x="388458" y="1059543"/>
                </a:cubicBezTo>
                <a:cubicBezTo>
                  <a:pt x="513825" y="1134763"/>
                  <a:pt x="430752" y="1102618"/>
                  <a:pt x="548115" y="1146629"/>
                </a:cubicBezTo>
                <a:cubicBezTo>
                  <a:pt x="616786" y="1172381"/>
                  <a:pt x="581935" y="1154912"/>
                  <a:pt x="678744" y="1175657"/>
                </a:cubicBezTo>
                <a:cubicBezTo>
                  <a:pt x="717754" y="1184016"/>
                  <a:pt x="756153" y="1195010"/>
                  <a:pt x="794858" y="1204686"/>
                </a:cubicBezTo>
                <a:lnTo>
                  <a:pt x="852915" y="1219200"/>
                </a:lnTo>
                <a:lnTo>
                  <a:pt x="969029" y="1277257"/>
                </a:lnTo>
                <a:cubicBezTo>
                  <a:pt x="998058" y="1291771"/>
                  <a:pt x="1025325" y="1310537"/>
                  <a:pt x="1056115" y="1320800"/>
                </a:cubicBezTo>
                <a:cubicBezTo>
                  <a:pt x="1375235" y="1427173"/>
                  <a:pt x="1021302" y="1305178"/>
                  <a:pt x="1288344" y="1407886"/>
                </a:cubicBezTo>
                <a:cubicBezTo>
                  <a:pt x="1316903" y="1418870"/>
                  <a:pt x="1346870" y="1425930"/>
                  <a:pt x="1375429" y="1436914"/>
                </a:cubicBezTo>
                <a:cubicBezTo>
                  <a:pt x="1409819" y="1450141"/>
                  <a:pt x="1441893" y="1469362"/>
                  <a:pt x="1477029" y="1480457"/>
                </a:cubicBezTo>
                <a:cubicBezTo>
                  <a:pt x="1534095" y="1498478"/>
                  <a:pt x="1595637" y="1501774"/>
                  <a:pt x="1651201" y="1524000"/>
                </a:cubicBezTo>
                <a:cubicBezTo>
                  <a:pt x="1675391" y="1533676"/>
                  <a:pt x="1698224" y="1547919"/>
                  <a:pt x="1723772" y="1553029"/>
                </a:cubicBezTo>
                <a:cubicBezTo>
                  <a:pt x="1771450" y="1562565"/>
                  <a:pt x="1820534" y="1562705"/>
                  <a:pt x="1868915" y="1567543"/>
                </a:cubicBezTo>
                <a:cubicBezTo>
                  <a:pt x="2157141" y="1625187"/>
                  <a:pt x="1992075" y="1594999"/>
                  <a:pt x="2623658" y="1640114"/>
                </a:cubicBezTo>
                <a:cubicBezTo>
                  <a:pt x="2909038" y="1660499"/>
                  <a:pt x="2759069" y="1650642"/>
                  <a:pt x="3073601" y="1669143"/>
                </a:cubicBezTo>
                <a:cubicBezTo>
                  <a:pt x="3132301" y="1678926"/>
                  <a:pt x="3238029" y="1698172"/>
                  <a:pt x="3291315" y="1698172"/>
                </a:cubicBezTo>
                <a:cubicBezTo>
                  <a:pt x="3465554" y="1698172"/>
                  <a:pt x="3639658" y="1688495"/>
                  <a:pt x="3813829" y="1683657"/>
                </a:cubicBezTo>
                <a:cubicBezTo>
                  <a:pt x="3847696" y="1678819"/>
                  <a:pt x="3881770" y="1675263"/>
                  <a:pt x="3915429" y="1669143"/>
                </a:cubicBezTo>
                <a:cubicBezTo>
                  <a:pt x="4028685" y="1648551"/>
                  <a:pt x="3914494" y="1656345"/>
                  <a:pt x="4060572" y="1640114"/>
                </a:cubicBezTo>
                <a:cubicBezTo>
                  <a:pt x="4118474" y="1633680"/>
                  <a:pt x="4176687" y="1630438"/>
                  <a:pt x="4234744" y="1625600"/>
                </a:cubicBezTo>
                <a:cubicBezTo>
                  <a:pt x="4393785" y="1593792"/>
                  <a:pt x="4228019" y="1633565"/>
                  <a:pt x="4365372" y="1582057"/>
                </a:cubicBezTo>
                <a:cubicBezTo>
                  <a:pt x="4384050" y="1575053"/>
                  <a:pt x="4404505" y="1573851"/>
                  <a:pt x="4423429" y="1567543"/>
                </a:cubicBezTo>
                <a:cubicBezTo>
                  <a:pt x="4448146" y="1559304"/>
                  <a:pt x="4471284" y="1546753"/>
                  <a:pt x="4496001" y="1538514"/>
                </a:cubicBezTo>
                <a:cubicBezTo>
                  <a:pt x="4529415" y="1527376"/>
                  <a:pt x="4563620" y="1518753"/>
                  <a:pt x="4597601" y="1509486"/>
                </a:cubicBezTo>
                <a:cubicBezTo>
                  <a:pt x="4616846" y="1504237"/>
                  <a:pt x="4635885" y="1497608"/>
                  <a:pt x="4655658" y="1494972"/>
                </a:cubicBezTo>
                <a:cubicBezTo>
                  <a:pt x="4708628" y="1487909"/>
                  <a:pt x="4762096" y="1485295"/>
                  <a:pt x="4815315" y="1480457"/>
                </a:cubicBezTo>
                <a:cubicBezTo>
                  <a:pt x="4834667" y="1475619"/>
                  <a:pt x="4854192" y="1471423"/>
                  <a:pt x="4873372" y="1465943"/>
                </a:cubicBezTo>
                <a:cubicBezTo>
                  <a:pt x="4945480" y="1445341"/>
                  <a:pt x="4893589" y="1451668"/>
                  <a:pt x="4989486" y="1436914"/>
                </a:cubicBezTo>
                <a:cubicBezTo>
                  <a:pt x="5088008" y="1421757"/>
                  <a:pt x="5135420" y="1421327"/>
                  <a:pt x="5236229" y="1407886"/>
                </a:cubicBezTo>
                <a:cubicBezTo>
                  <a:pt x="5265400" y="1403997"/>
                  <a:pt x="5294286" y="1398210"/>
                  <a:pt x="5323315" y="1393372"/>
                </a:cubicBezTo>
                <a:lnTo>
                  <a:pt x="5410401" y="1364343"/>
                </a:lnTo>
                <a:cubicBezTo>
                  <a:pt x="5424915" y="1359505"/>
                  <a:pt x="5440260" y="1356671"/>
                  <a:pt x="5453944" y="1349829"/>
                </a:cubicBezTo>
                <a:cubicBezTo>
                  <a:pt x="5473296" y="1340153"/>
                  <a:pt x="5491742" y="1328397"/>
                  <a:pt x="5512001" y="1320800"/>
                </a:cubicBezTo>
                <a:cubicBezTo>
                  <a:pt x="5530679" y="1313796"/>
                  <a:pt x="5550951" y="1312018"/>
                  <a:pt x="5570058" y="1306286"/>
                </a:cubicBezTo>
                <a:cubicBezTo>
                  <a:pt x="5599366" y="1297493"/>
                  <a:pt x="5628115" y="1286933"/>
                  <a:pt x="5657144" y="1277257"/>
                </a:cubicBezTo>
                <a:cubicBezTo>
                  <a:pt x="5671658" y="1272419"/>
                  <a:pt x="5687002" y="1269585"/>
                  <a:pt x="5700686" y="1262743"/>
                </a:cubicBezTo>
                <a:cubicBezTo>
                  <a:pt x="5736176" y="1244998"/>
                  <a:pt x="5771514" y="1230330"/>
                  <a:pt x="5802286" y="1204686"/>
                </a:cubicBezTo>
                <a:cubicBezTo>
                  <a:pt x="5874767" y="1144285"/>
                  <a:pt x="5812850" y="1172136"/>
                  <a:pt x="5889372" y="1146629"/>
                </a:cubicBezTo>
                <a:cubicBezTo>
                  <a:pt x="5918401" y="1127277"/>
                  <a:pt x="5951788" y="1113242"/>
                  <a:pt x="5976458" y="1088572"/>
                </a:cubicBezTo>
                <a:lnTo>
                  <a:pt x="6063544" y="1001486"/>
                </a:lnTo>
                <a:cubicBezTo>
                  <a:pt x="6078058" y="986972"/>
                  <a:pt x="6090007" y="969329"/>
                  <a:pt x="6107086" y="957943"/>
                </a:cubicBezTo>
                <a:lnTo>
                  <a:pt x="6150629" y="928914"/>
                </a:lnTo>
                <a:lnTo>
                  <a:pt x="6208686" y="841829"/>
                </a:lnTo>
                <a:lnTo>
                  <a:pt x="6194172" y="841829"/>
                </a:lnTo>
                <a:lnTo>
                  <a:pt x="6208686" y="9144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THE PRINCE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1-2:    The question of innovation</a:t>
            </a:r>
          </a:p>
          <a:p>
            <a:r>
              <a:rPr lang="en-US" dirty="0" smtClean="0"/>
              <a:t>3-5:     relation of power of Prince to structure of 	     society</a:t>
            </a:r>
          </a:p>
          <a:p>
            <a:r>
              <a:rPr lang="en-US" dirty="0" smtClean="0"/>
              <a:t>6-9:     areas in which </a:t>
            </a:r>
            <a:r>
              <a:rPr lang="en-US" i="1" dirty="0" err="1" smtClean="0"/>
              <a:t>virtù</a:t>
            </a:r>
            <a:r>
              <a:rPr lang="en-US" dirty="0" smtClean="0"/>
              <a:t> yields to fortune</a:t>
            </a:r>
          </a:p>
          <a:p>
            <a:r>
              <a:rPr lang="en-US" dirty="0" smtClean="0"/>
              <a:t>10-14: reliance on the military</a:t>
            </a:r>
          </a:p>
          <a:p>
            <a:r>
              <a:rPr lang="en-US" dirty="0" smtClean="0"/>
              <a:t>15-21: personal conduct with subjects</a:t>
            </a:r>
          </a:p>
          <a:p>
            <a:r>
              <a:rPr lang="en-US" dirty="0" smtClean="0"/>
              <a:t>22-23: advisors</a:t>
            </a:r>
          </a:p>
          <a:p>
            <a:r>
              <a:rPr lang="en-US" dirty="0" smtClean="0"/>
              <a:t>24-25: what can go wrong</a:t>
            </a:r>
          </a:p>
          <a:p>
            <a:r>
              <a:rPr lang="en-US" dirty="0" smtClean="0"/>
              <a:t>26:       arena for a Prince (</a:t>
            </a:r>
            <a:r>
              <a:rPr lang="en-US" i="1" dirty="0" smtClean="0"/>
              <a:t>Italia </a:t>
            </a:r>
            <a:r>
              <a:rPr lang="en-US" i="1" dirty="0" err="1" smtClean="0"/>
              <a:t>mia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Machiavelli:  you have an excellent introduction in your volume</a:t>
            </a:r>
          </a:p>
          <a:p>
            <a:pPr hangingPunct="0"/>
            <a:r>
              <a:rPr lang="en-US" b="1" i="1" dirty="0" smtClean="0"/>
              <a:t>THE PRINCE -- intention</a:t>
            </a:r>
          </a:p>
          <a:p>
            <a:pPr lvl="1" hangingPunct="0"/>
            <a:r>
              <a:rPr lang="en-US" b="1" dirty="0" smtClean="0"/>
              <a:t>when tradition will no longer do</a:t>
            </a:r>
          </a:p>
          <a:p>
            <a:pPr lvl="1"/>
            <a:r>
              <a:rPr lang="en-US" b="1" dirty="0" smtClean="0"/>
              <a:t>observation of “real life”</a:t>
            </a:r>
          </a:p>
          <a:p>
            <a:pPr lvl="1"/>
            <a:r>
              <a:rPr lang="en-US" b="1" i="1" dirty="0" smtClean="0"/>
              <a:t>this is a new source of political virtue: start with relations between humans as they are, not with principles.  Task is not to make clear at first what people should do, but what they do </a:t>
            </a:r>
            <a:r>
              <a:rPr lang="en-US" b="1" i="1" dirty="0" err="1" smtClean="0"/>
              <a:t>do</a:t>
            </a:r>
            <a:r>
              <a:rPr lang="en-US" b="1" i="1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must replace heredity with ability</a:t>
            </a:r>
          </a:p>
          <a:p>
            <a:r>
              <a:rPr lang="en-US" b="1" dirty="0" smtClean="0"/>
              <a:t>we must make the new seem old/ make men forget their origins; make the focus so much on the present and the future that they forget the past</a:t>
            </a:r>
          </a:p>
          <a:p>
            <a:pPr hangingPunct="0"/>
            <a:r>
              <a:rPr lang="en-US" b="1" dirty="0" smtClean="0"/>
              <a:t>In chapter 1 he tells you with great economy what is going to concern him:</a:t>
            </a:r>
          </a:p>
          <a:p>
            <a:pPr lvl="1" hangingPunct="0"/>
            <a:r>
              <a:rPr lang="en-US" b="1" dirty="0" smtClean="0"/>
              <a:t>states: republics or principalities (ruled by one)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b="1" i="1" dirty="0" smtClean="0"/>
              <a:t>What is the Human condition for Machiavelli”</a:t>
            </a:r>
          </a:p>
          <a:p>
            <a:pPr lvl="1" hangingPunct="0"/>
            <a:r>
              <a:rPr lang="en-US" b="1" dirty="0" smtClean="0"/>
              <a:t>human affairs are to a great extent the product of human action</a:t>
            </a:r>
          </a:p>
          <a:p>
            <a:pPr lvl="1" hangingPunct="0"/>
            <a:r>
              <a:rPr lang="en-US" b="1" dirty="0" smtClean="0"/>
              <a:t>there are two kinds of action (M calls these </a:t>
            </a:r>
            <a:r>
              <a:rPr lang="en-US" b="1" i="1" dirty="0" err="1" smtClean="0"/>
              <a:t>umori</a:t>
            </a:r>
            <a:r>
              <a:rPr lang="en-US" b="1" dirty="0" smtClean="0"/>
              <a:t> in chapter 9)</a:t>
            </a:r>
          </a:p>
          <a:p>
            <a:r>
              <a:rPr lang="en-US" b="1" dirty="0" smtClean="0"/>
              <a:t>This division is new: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hangingPunct="0"/>
            <a:r>
              <a:rPr lang="en-US" b="1" i="1" dirty="0" smtClean="0"/>
              <a:t>What are the principles governing the relationship between the two groups?  (M investigates this throughout his work)</a:t>
            </a:r>
          </a:p>
          <a:p>
            <a:pPr lvl="1" hangingPunct="0"/>
            <a:r>
              <a:rPr lang="en-US" b="1" dirty="0" smtClean="0"/>
              <a:t>human affairs are in flux and cannot stand still (D I</a:t>
            </a:r>
            <a:r>
              <a:rPr lang="en-US" b="1" smtClean="0"/>
              <a:t>, 6)</a:t>
            </a:r>
            <a:endParaRPr lang="en-US" b="1" dirty="0" smtClean="0"/>
          </a:p>
          <a:p>
            <a:pPr lvl="1" hangingPunct="0"/>
            <a:r>
              <a:rPr lang="en-US" b="1" dirty="0" smtClean="0"/>
              <a:t>men find this difficult to take and desire constants</a:t>
            </a:r>
          </a:p>
          <a:p>
            <a:pPr lvl="1" hangingPunct="0"/>
            <a:r>
              <a:rPr lang="en-US" b="1" i="1" dirty="0" smtClean="0"/>
              <a:t>indecision is bad</a:t>
            </a:r>
          </a:p>
          <a:p>
            <a:pPr lvl="1" hangingPunct="0"/>
            <a:r>
              <a:rPr lang="en-US" b="1" dirty="0" smtClean="0"/>
              <a:t>but there are no real constants, only conditions</a:t>
            </a:r>
          </a:p>
          <a:p>
            <a:pPr lvl="1" hangingPunct="0"/>
            <a:r>
              <a:rPr lang="en-US" b="1" dirty="0" smtClean="0"/>
              <a:t>thus to base your policy on what appears to be permanent reality is always to be wrong.  There is NOTHING to stand on.</a:t>
            </a:r>
          </a:p>
          <a:p>
            <a:pPr hangingPunct="0"/>
            <a:r>
              <a:rPr lang="en-US" b="1" dirty="0" smtClean="0"/>
              <a:t>Politics becomes the art of unmasking illusions for yourself and of making them for others, without them know that what they see is illusion.</a:t>
            </a:r>
          </a:p>
          <a:p>
            <a:pPr hangingPunct="0"/>
            <a:r>
              <a:rPr lang="en-US" b="1" i="1" dirty="0" smtClean="0"/>
              <a:t>“Men judge more by sight than by touch (P 18 -55) and the eyes betray us.</a:t>
            </a:r>
          </a:p>
          <a:p>
            <a:pPr hangingPunct="0"/>
            <a:r>
              <a:rPr lang="en-US" b="1" i="1" dirty="0" smtClean="0"/>
              <a:t>Summary of all this in the first </a:t>
            </a:r>
            <a:r>
              <a:rPr lang="en-US" b="1" i="1" dirty="0" err="1" smtClean="0"/>
              <a:t>parag</a:t>
            </a:r>
            <a:r>
              <a:rPr lang="en-US" b="1" i="1" dirty="0" smtClean="0"/>
              <a:t> of  P24 (72)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re Inferno Luci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her Dant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-1"/>
            <a:ext cx="6096000" cy="6873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Brutus in Shakespeare, </a:t>
            </a:r>
            <a:r>
              <a:rPr lang="en-US" sz="3200" i="1" dirty="0" smtClean="0"/>
              <a:t>Julius Caesar</a:t>
            </a:r>
            <a:r>
              <a:rPr lang="en-US" sz="3200" dirty="0" smtClean="0"/>
              <a:t>, V, v (1600)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MESSALA </a:t>
            </a:r>
            <a:br>
              <a:rPr lang="en-US" sz="1200" b="1" dirty="0" smtClean="0"/>
            </a:br>
            <a:r>
              <a:rPr lang="en-US" sz="1200" b="1" dirty="0" smtClean="0"/>
              <a:t>How died my master, </a:t>
            </a:r>
            <a:r>
              <a:rPr lang="en-US" sz="1200" b="1" dirty="0" err="1" smtClean="0"/>
              <a:t>Strato</a:t>
            </a:r>
            <a:r>
              <a:rPr lang="en-US" sz="1200" b="1" dirty="0" smtClean="0"/>
              <a:t>?</a:t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STRATO </a:t>
            </a:r>
            <a:br>
              <a:rPr lang="en-US" sz="1200" b="1" dirty="0" smtClean="0"/>
            </a:br>
            <a:r>
              <a:rPr lang="en-US" sz="1200" b="1" dirty="0" smtClean="0"/>
              <a:t>I held the sword, and he did run on it.</a:t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MESSALA </a:t>
            </a:r>
            <a:br>
              <a:rPr lang="en-US" sz="1200" b="1" dirty="0" smtClean="0"/>
            </a:br>
            <a:r>
              <a:rPr lang="en-US" sz="1200" b="1" dirty="0" err="1" smtClean="0"/>
              <a:t>Octavius</a:t>
            </a:r>
            <a:r>
              <a:rPr lang="en-US" sz="1200" b="1" dirty="0" smtClean="0"/>
              <a:t>, then take him to follow thee,</a:t>
            </a:r>
            <a:br>
              <a:rPr lang="en-US" sz="1200" b="1" dirty="0" smtClean="0"/>
            </a:br>
            <a:r>
              <a:rPr lang="en-US" sz="1200" b="1" dirty="0" smtClean="0"/>
              <a:t>That did the latest service to my master.</a:t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ANTONY </a:t>
            </a:r>
            <a:br>
              <a:rPr lang="en-US" sz="1200" b="1" dirty="0" smtClean="0"/>
            </a:br>
            <a:r>
              <a:rPr lang="en-US" sz="1200" b="1" dirty="0" smtClean="0">
                <a:solidFill>
                  <a:srgbClr val="C00000"/>
                </a:solidFill>
              </a:rPr>
              <a:t>This was the noblest Roman of them all: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All the conspirators save only he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Did that they did in envy of great Caesar;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He only, in a general honest thought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And common good to all, made one of them.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His life was gentle, and the elements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So </a:t>
            </a:r>
            <a:r>
              <a:rPr lang="en-US" sz="1200" b="1" dirty="0" err="1" smtClean="0">
                <a:solidFill>
                  <a:srgbClr val="C00000"/>
                </a:solidFill>
              </a:rPr>
              <a:t>mix'd</a:t>
            </a:r>
            <a:r>
              <a:rPr lang="en-US" sz="1200" b="1" dirty="0" smtClean="0">
                <a:solidFill>
                  <a:srgbClr val="C00000"/>
                </a:solidFill>
              </a:rPr>
              <a:t> in him that Nature might stand up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rgbClr val="C00000"/>
                </a:solidFill>
              </a:rPr>
              <a:t>And say to all the world 'This was a man!'</a:t>
            </a:r>
            <a:br>
              <a:rPr lang="en-US" sz="1200" b="1" dirty="0" smtClean="0">
                <a:solidFill>
                  <a:srgbClr val="C00000"/>
                </a:solidFill>
              </a:rPr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OCTAVIUS </a:t>
            </a:r>
            <a:br>
              <a:rPr lang="en-US" sz="1200" b="1" dirty="0" smtClean="0"/>
            </a:br>
            <a:r>
              <a:rPr lang="en-US" sz="1200" b="1" dirty="0" smtClean="0"/>
              <a:t>According to his virtue let us use him,</a:t>
            </a:r>
            <a:br>
              <a:rPr lang="en-US" sz="1200" b="1" dirty="0" smtClean="0"/>
            </a:br>
            <a:r>
              <a:rPr lang="en-US" sz="1200" b="1" dirty="0" smtClean="0"/>
              <a:t>With all respect and rites of burial.</a:t>
            </a:r>
            <a:br>
              <a:rPr lang="en-US" sz="1200" b="1" dirty="0" smtClean="0"/>
            </a:br>
            <a:r>
              <a:rPr lang="en-US" sz="1200" b="1" dirty="0" smtClean="0"/>
              <a:t>Within my tent his bones to-night shall lie,</a:t>
            </a:r>
            <a:br>
              <a:rPr lang="en-US" sz="1200" b="1" dirty="0" smtClean="0"/>
            </a:br>
            <a:r>
              <a:rPr lang="en-US" sz="1200" b="1" dirty="0" smtClean="0"/>
              <a:t>Most like a soldier, </a:t>
            </a:r>
            <a:r>
              <a:rPr lang="en-US" sz="1200" b="1" dirty="0" err="1" smtClean="0"/>
              <a:t>order'd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honourably</a:t>
            </a:r>
            <a:r>
              <a:rPr lang="en-US" sz="1200" b="1" dirty="0" smtClean="0"/>
              <a:t>.</a:t>
            </a:r>
            <a:br>
              <a:rPr lang="en-US" sz="1200" b="1" dirty="0" smtClean="0"/>
            </a:br>
            <a:r>
              <a:rPr lang="en-US" sz="1200" b="1" dirty="0" smtClean="0"/>
              <a:t>So call the field to rest; and let's away,</a:t>
            </a:r>
            <a:br>
              <a:rPr lang="en-US" sz="1200" b="1" dirty="0" smtClean="0"/>
            </a:br>
            <a:r>
              <a:rPr lang="en-US" sz="1200" b="1" dirty="0" smtClean="0"/>
              <a:t>To part the glories of this happy day.</a:t>
            </a:r>
            <a:br>
              <a:rPr lang="en-US" sz="1200" b="1" dirty="0" smtClean="0"/>
            </a:b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Exeunt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Niccolo</a:t>
            </a:r>
            <a:r>
              <a:rPr lang="en-US" dirty="0" smtClean="0">
                <a:solidFill>
                  <a:schemeClr val="bg1"/>
                </a:solidFill>
              </a:rPr>
              <a:t> Machiavelli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1469-1527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Florence</a:t>
            </a:r>
            <a:endParaRPr lang="en-US" dirty="0"/>
          </a:p>
        </p:txBody>
      </p:sp>
      <p:pic>
        <p:nvPicPr>
          <p:cNvPr id="4" name="Content Placeholder 3" descr="florence_scene_big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1981200"/>
            <a:ext cx="8679664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SIgnoria</a:t>
            </a:r>
            <a:endParaRPr lang="en-US" dirty="0"/>
          </a:p>
        </p:txBody>
      </p:sp>
      <p:pic>
        <p:nvPicPr>
          <p:cNvPr id="4" name="Content Placeholder 3" descr="palvecchio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5000" contrast="-4000"/>
          </a:blip>
          <a:stretch>
            <a:fillRect/>
          </a:stretch>
        </p:blipFill>
        <p:spPr>
          <a:xfrm>
            <a:off x="1752600" y="1371600"/>
            <a:ext cx="5667602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Bartolommeo </a:t>
            </a:r>
            <a:r>
              <a:rPr lang="en-US" dirty="0" err="1" smtClean="0"/>
              <a:t>Colleone</a:t>
            </a:r>
            <a:r>
              <a:rPr lang="en-US" dirty="0" smtClean="0"/>
              <a:t>, by Verrocchio</a:t>
            </a:r>
            <a:endParaRPr lang="en-US" dirty="0"/>
          </a:p>
        </p:txBody>
      </p:sp>
      <p:pic>
        <p:nvPicPr>
          <p:cNvPr id="6" name="Content Placeholder 5" descr="colleon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3100221" cy="4525963"/>
          </a:xfrm>
        </p:spPr>
      </p:pic>
      <p:pic>
        <p:nvPicPr>
          <p:cNvPr id="7" name="Picture 6" descr="paolo-bartolomeo-colleoni-verrocchio-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438400"/>
            <a:ext cx="3413760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pic>
        <p:nvPicPr>
          <p:cNvPr id="4" name="Content Placeholder 3" descr="machiavel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2722573" cy="3291840"/>
          </a:xfrm>
        </p:spPr>
      </p:pic>
      <p:pic>
        <p:nvPicPr>
          <p:cNvPr id="5" name="Picture 4" descr="m's stu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219200"/>
            <a:ext cx="3517642" cy="2651760"/>
          </a:xfrm>
          <a:prstGeom prst="rect">
            <a:avLst/>
          </a:prstGeom>
        </p:spPr>
      </p:pic>
      <p:pic>
        <p:nvPicPr>
          <p:cNvPr id="6" name="Picture 5" descr="Garruc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267200"/>
            <a:ext cx="3481219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801</Words>
  <Application>Microsoft Office PowerPoint</Application>
  <PresentationFormat>On-screen Show (4:3)</PresentationFormat>
  <Paragraphs>97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Brutus in the 9th circle of Hell (Dante,  Inferno, canto 34) – early 1300’s</vt:lpstr>
      <vt:lpstr>Slide 2</vt:lpstr>
      <vt:lpstr>Slide 3</vt:lpstr>
      <vt:lpstr>Brutus in Shakespeare, Julius Caesar, V, v (1600)</vt:lpstr>
      <vt:lpstr>Niccolo Machiavelli</vt:lpstr>
      <vt:lpstr>Florence</vt:lpstr>
      <vt:lpstr>Piazza della SIgnoria</vt:lpstr>
      <vt:lpstr>Bartolommeo Colleone, by Verrocchio</vt:lpstr>
      <vt:lpstr>Machiavelli</vt:lpstr>
      <vt:lpstr>Slide 10</vt:lpstr>
      <vt:lpstr>Il Principe (1513; pub 1532)</vt:lpstr>
      <vt:lpstr>Translation?</vt:lpstr>
      <vt:lpstr>THE DIFFERENT KIND OF PRINCELY ACTIONS  </vt:lpstr>
      <vt:lpstr>CHAPTER ONE – THE MAIN SUBJECT MATTER </vt:lpstr>
      <vt:lpstr>Organization of THE PRINCE</vt:lpstr>
      <vt:lpstr>Slide 16</vt:lpstr>
      <vt:lpstr>Slide 17</vt:lpstr>
      <vt:lpstr>Slide 18</vt:lpstr>
      <vt:lpstr>Slide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Machiavelli</dc:title>
  <dc:creator> </dc:creator>
  <cp:lastModifiedBy>Tracy B Stong</cp:lastModifiedBy>
  <cp:revision>13</cp:revision>
  <dcterms:created xsi:type="dcterms:W3CDTF">2009-11-09T20:42:34Z</dcterms:created>
  <dcterms:modified xsi:type="dcterms:W3CDTF">2010-01-06T21:26:57Z</dcterms:modified>
</cp:coreProperties>
</file>