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8" r:id="rId5"/>
    <p:sldId id="265" r:id="rId6"/>
    <p:sldId id="269" r:id="rId7"/>
    <p:sldId id="266" r:id="rId8"/>
    <p:sldId id="267" r:id="rId9"/>
    <p:sldId id="270" r:id="rId10"/>
    <p:sldId id="260" r:id="rId11"/>
    <p:sldId id="258" r:id="rId12"/>
    <p:sldId id="261" r:id="rId13"/>
    <p:sldId id="264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56" autoAdjust="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86C5-9368-466A-91F2-0E2E43D8903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4DB2-2AA2-446C-9098-DAB3CB810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770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4DB2-2AA2-446C-9098-DAB3CB8102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2582-4151-4D47-8345-8D0D7072C99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ADB1-EFE8-4806-8AA2-F345B90C5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Charles-Louis de </a:t>
            </a:r>
            <a:r>
              <a:rPr lang="fr-FR" b="1" dirty="0" err="1"/>
              <a:t>Secondat</a:t>
            </a:r>
            <a:r>
              <a:rPr lang="fr-FR" b="1" dirty="0"/>
              <a:t>, baron de La </a:t>
            </a:r>
            <a:r>
              <a:rPr lang="fr-FR" b="1" dirty="0" err="1"/>
              <a:t>Brède</a:t>
            </a:r>
            <a:r>
              <a:rPr lang="fr-FR" b="1" dirty="0"/>
              <a:t> et de </a:t>
            </a:r>
            <a:r>
              <a:rPr lang="fr-FR" sz="4900" b="1" dirty="0"/>
              <a:t>Montesquieu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1689-1755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site-magister.com/c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62125"/>
            <a:ext cx="5534025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Main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Travellers</a:t>
            </a:r>
            <a:endParaRPr lang="en-US" sz="1800" b="1" dirty="0" smtClean="0"/>
          </a:p>
          <a:p>
            <a:pPr lvl="1"/>
            <a:r>
              <a:rPr lang="en-US" sz="1800" b="1" dirty="0" err="1" smtClean="0"/>
              <a:t>Usbek</a:t>
            </a:r>
            <a:r>
              <a:rPr lang="en-US" sz="1800" b="1" dirty="0" smtClean="0"/>
              <a:t> – Persian nobleman</a:t>
            </a:r>
          </a:p>
          <a:p>
            <a:pPr lvl="1"/>
            <a:r>
              <a:rPr lang="en-US" sz="1800" b="1" dirty="0"/>
              <a:t>Rica – </a:t>
            </a:r>
            <a:r>
              <a:rPr lang="en-US" sz="1800" b="1" dirty="0" err="1"/>
              <a:t>Usbek’s</a:t>
            </a:r>
            <a:r>
              <a:rPr lang="en-US" sz="1800" b="1" dirty="0"/>
              <a:t> travel companion</a:t>
            </a:r>
          </a:p>
          <a:p>
            <a:pPr lvl="0"/>
            <a:r>
              <a:rPr lang="en-US" sz="1800" b="1" dirty="0" smtClean="0">
                <a:solidFill>
                  <a:prstClr val="black"/>
                </a:solidFill>
              </a:rPr>
              <a:t>Seraglio:</a:t>
            </a:r>
          </a:p>
          <a:p>
            <a:pPr lvl="1"/>
            <a:r>
              <a:rPr lang="en-US" sz="1800" b="1" dirty="0" err="1" smtClean="0">
                <a:solidFill>
                  <a:prstClr val="black"/>
                </a:solidFill>
              </a:rPr>
              <a:t>Zachi</a:t>
            </a:r>
            <a:r>
              <a:rPr lang="en-US" sz="1800" b="1" dirty="0">
                <a:solidFill>
                  <a:prstClr val="black"/>
                </a:solidFill>
              </a:rPr>
              <a:t>, </a:t>
            </a:r>
            <a:r>
              <a:rPr lang="en-US" sz="1800" b="1" dirty="0" err="1">
                <a:solidFill>
                  <a:prstClr val="black"/>
                </a:solidFill>
              </a:rPr>
              <a:t>Zephis</a:t>
            </a:r>
            <a:r>
              <a:rPr lang="en-US" sz="1800" b="1" dirty="0">
                <a:solidFill>
                  <a:prstClr val="black"/>
                </a:solidFill>
              </a:rPr>
              <a:t>, Fatima, Roxanna, </a:t>
            </a:r>
            <a:r>
              <a:rPr lang="en-US" sz="1800" b="1" dirty="0" err="1" smtClean="0">
                <a:solidFill>
                  <a:prstClr val="black"/>
                </a:solidFill>
              </a:rPr>
              <a:t>Zelis</a:t>
            </a:r>
            <a:r>
              <a:rPr lang="en-US" sz="1800" b="1" dirty="0" smtClean="0">
                <a:solidFill>
                  <a:prstClr val="black"/>
                </a:solidFill>
              </a:rPr>
              <a:t>  </a:t>
            </a:r>
            <a:r>
              <a:rPr lang="en-US" sz="1800" b="1" dirty="0">
                <a:solidFill>
                  <a:prstClr val="black"/>
                </a:solidFill>
              </a:rPr>
              <a:t>- wives of </a:t>
            </a:r>
            <a:r>
              <a:rPr lang="en-US" sz="1800" b="1" dirty="0" err="1">
                <a:solidFill>
                  <a:prstClr val="black"/>
                </a:solidFill>
              </a:rPr>
              <a:t>Usbek</a:t>
            </a:r>
            <a:endParaRPr lang="en-US" sz="1800" b="1" dirty="0">
              <a:solidFill>
                <a:prstClr val="black"/>
              </a:solidFill>
            </a:endParaRPr>
          </a:p>
          <a:p>
            <a:pPr lvl="1"/>
            <a:r>
              <a:rPr lang="en-US" sz="1800" b="1" dirty="0" smtClean="0"/>
              <a:t>Chief black eunuch – in charge of harem during  </a:t>
            </a:r>
            <a:r>
              <a:rPr lang="en-US" sz="1800" b="1" dirty="0" err="1" smtClean="0"/>
              <a:t>Usbek's</a:t>
            </a:r>
            <a:r>
              <a:rPr lang="en-US" sz="1800" b="1" dirty="0" smtClean="0"/>
              <a:t> absence; </a:t>
            </a:r>
            <a:r>
              <a:rPr lang="en-US" sz="1800" b="1" dirty="0" err="1" smtClean="0"/>
              <a:t>Jaron</a:t>
            </a:r>
            <a:r>
              <a:rPr lang="en-US" sz="1800" b="1" dirty="0" smtClean="0"/>
              <a:t> and Ismael (black eunuchs); chief white eunuch; </a:t>
            </a:r>
            <a:r>
              <a:rPr lang="en-US" sz="1800" b="1" dirty="0" err="1" smtClean="0"/>
              <a:t>Cosrou</a:t>
            </a:r>
            <a:r>
              <a:rPr lang="en-US" sz="1800" b="1" dirty="0" smtClean="0"/>
              <a:t> and Nadir (white eunuchs); </a:t>
            </a:r>
            <a:r>
              <a:rPr lang="en-US" sz="1800" b="1" dirty="0" err="1" smtClean="0"/>
              <a:t>Pharan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Narsit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Solim</a:t>
            </a:r>
            <a:r>
              <a:rPr lang="en-US" sz="1800" b="1" dirty="0" smtClean="0"/>
              <a:t> (black slaves); </a:t>
            </a:r>
            <a:r>
              <a:rPr lang="en-US" sz="1800" b="1" dirty="0" err="1" smtClean="0"/>
              <a:t>Zelide</a:t>
            </a:r>
            <a:r>
              <a:rPr lang="en-US" sz="1800" b="1" dirty="0" smtClean="0"/>
              <a:t> (slave to </a:t>
            </a:r>
            <a:r>
              <a:rPr lang="en-US" sz="1800" b="1" dirty="0" err="1" smtClean="0"/>
              <a:t>Zephis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Zelis</a:t>
            </a:r>
            <a:r>
              <a:rPr lang="en-US" sz="1800" b="1" dirty="0" smtClean="0"/>
              <a:t>)</a:t>
            </a:r>
          </a:p>
          <a:p>
            <a:r>
              <a:rPr lang="en-US" sz="1800" b="1" dirty="0" smtClean="0"/>
              <a:t>Letter writers</a:t>
            </a:r>
          </a:p>
          <a:p>
            <a:pPr lvl="1"/>
            <a:r>
              <a:rPr lang="en-US" sz="1800" b="1" dirty="0" err="1" smtClean="0"/>
              <a:t>Rustan</a:t>
            </a:r>
            <a:r>
              <a:rPr lang="en-US" sz="1800" b="1" dirty="0" smtClean="0"/>
              <a:t> (friend of </a:t>
            </a:r>
            <a:r>
              <a:rPr lang="en-US" sz="1800" b="1" dirty="0" err="1" smtClean="0"/>
              <a:t>Usbek</a:t>
            </a:r>
            <a:r>
              <a:rPr lang="en-US" sz="1800" b="1" dirty="0" smtClean="0"/>
              <a:t> in </a:t>
            </a:r>
            <a:r>
              <a:rPr lang="en-US" sz="1800" b="1" dirty="0" err="1" smtClean="0"/>
              <a:t>Isphahan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dirty="0" err="1" smtClean="0"/>
              <a:t>Mirza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(</a:t>
            </a:r>
            <a:r>
              <a:rPr lang="en-US" sz="1800" b="1" dirty="0">
                <a:solidFill>
                  <a:prstClr val="black"/>
                </a:solidFill>
              </a:rPr>
              <a:t>friend of </a:t>
            </a:r>
            <a:r>
              <a:rPr lang="en-US" sz="1800" b="1" dirty="0" err="1">
                <a:solidFill>
                  <a:prstClr val="black"/>
                </a:solidFill>
              </a:rPr>
              <a:t>Usbek</a:t>
            </a:r>
            <a:r>
              <a:rPr lang="en-US" sz="1800" b="1" dirty="0">
                <a:solidFill>
                  <a:prstClr val="black"/>
                </a:solidFill>
              </a:rPr>
              <a:t> in </a:t>
            </a:r>
            <a:r>
              <a:rPr lang="en-US" sz="1800" b="1" dirty="0" err="1" smtClean="0">
                <a:solidFill>
                  <a:prstClr val="black"/>
                </a:solidFill>
              </a:rPr>
              <a:t>Erzeron</a:t>
            </a:r>
            <a:r>
              <a:rPr lang="en-US" sz="18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1800" b="1" dirty="0" smtClean="0">
                <a:solidFill>
                  <a:prstClr val="black"/>
                </a:solidFill>
              </a:rPr>
              <a:t>Mehmet Ali (guardian of </a:t>
            </a:r>
            <a:r>
              <a:rPr lang="en-US" sz="1800" b="1" dirty="0" err="1" smtClean="0">
                <a:solidFill>
                  <a:prstClr val="black"/>
                </a:solidFill>
              </a:rPr>
              <a:t>santuary</a:t>
            </a:r>
            <a:r>
              <a:rPr lang="en-US" sz="1800" b="1" dirty="0" smtClean="0">
                <a:solidFill>
                  <a:prstClr val="black"/>
                </a:solidFill>
              </a:rPr>
              <a:t> in Qum)</a:t>
            </a:r>
          </a:p>
          <a:p>
            <a:pPr lvl="1"/>
            <a:r>
              <a:rPr lang="en-US" sz="1800" b="1" dirty="0" err="1" smtClean="0">
                <a:solidFill>
                  <a:prstClr val="black"/>
                </a:solidFill>
              </a:rPr>
              <a:t>Ibben</a:t>
            </a:r>
            <a:r>
              <a:rPr lang="en-US" sz="1800" b="1" dirty="0" smtClean="0">
                <a:solidFill>
                  <a:prstClr val="black"/>
                </a:solidFill>
              </a:rPr>
              <a:t> (friend of </a:t>
            </a:r>
            <a:r>
              <a:rPr lang="en-US" sz="1800" b="1" dirty="0" err="1" smtClean="0">
                <a:solidFill>
                  <a:prstClr val="black"/>
                </a:solidFill>
              </a:rPr>
              <a:t>Usbek</a:t>
            </a:r>
            <a:r>
              <a:rPr lang="en-US" sz="18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1800" b="1" dirty="0" err="1" smtClean="0">
                <a:solidFill>
                  <a:prstClr val="black"/>
                </a:solidFill>
              </a:rPr>
              <a:t>Rhedi</a:t>
            </a:r>
            <a:r>
              <a:rPr lang="en-US" sz="1800" b="1" dirty="0" smtClean="0">
                <a:solidFill>
                  <a:prstClr val="black"/>
                </a:solidFill>
              </a:rPr>
              <a:t> (nephew of </a:t>
            </a:r>
            <a:r>
              <a:rPr lang="en-US" sz="1800" b="1" dirty="0" err="1" smtClean="0">
                <a:solidFill>
                  <a:prstClr val="black"/>
                </a:solidFill>
              </a:rPr>
              <a:t>Ibben</a:t>
            </a:r>
            <a:r>
              <a:rPr lang="en-US" sz="18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1800" b="1" dirty="0" err="1" smtClean="0">
                <a:solidFill>
                  <a:prstClr val="black"/>
                </a:solidFill>
              </a:rPr>
              <a:t>Haggi</a:t>
            </a:r>
            <a:r>
              <a:rPr lang="en-US" sz="1800" b="1" dirty="0" smtClean="0">
                <a:solidFill>
                  <a:prstClr val="black"/>
                </a:solidFill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</a:rPr>
              <a:t>Ibbi</a:t>
            </a:r>
            <a:r>
              <a:rPr lang="en-US" sz="1800" b="1" dirty="0" smtClean="0">
                <a:solidFill>
                  <a:prstClr val="black"/>
                </a:solidFill>
              </a:rPr>
              <a:t> (author of letter on religion (37))</a:t>
            </a:r>
          </a:p>
          <a:p>
            <a:pPr lvl="1"/>
            <a:r>
              <a:rPr lang="en-US" sz="1800" b="1" dirty="0" err="1" smtClean="0">
                <a:solidFill>
                  <a:prstClr val="black"/>
                </a:solidFill>
              </a:rPr>
              <a:t>Nargum</a:t>
            </a:r>
            <a:r>
              <a:rPr lang="en-US" sz="1800" b="1" dirty="0" smtClean="0">
                <a:solidFill>
                  <a:prstClr val="black"/>
                </a:solidFill>
              </a:rPr>
              <a:t> (Persian ambassador in Moscow)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Montesquieu: Biography</a:t>
            </a:r>
          </a:p>
          <a:p>
            <a:pPr lvl="1"/>
            <a:r>
              <a:rPr lang="en-US" b="1" dirty="0" smtClean="0"/>
              <a:t>Style and genre of the PL</a:t>
            </a:r>
          </a:p>
          <a:p>
            <a:r>
              <a:rPr lang="en-US" b="1" dirty="0" smtClean="0"/>
              <a:t>Relation of Spirit of the Laws and PL</a:t>
            </a:r>
          </a:p>
          <a:p>
            <a:pPr lvl="1"/>
            <a:r>
              <a:rPr lang="en-US" b="1" dirty="0" smtClean="0"/>
              <a:t>Despotism</a:t>
            </a:r>
          </a:p>
          <a:p>
            <a:pPr lvl="1"/>
            <a:r>
              <a:rPr lang="en-US" b="1" dirty="0" smtClean="0"/>
              <a:t>Law</a:t>
            </a:r>
          </a:p>
          <a:p>
            <a:pPr lvl="1"/>
            <a:r>
              <a:rPr lang="en-US" b="1" dirty="0" smtClean="0"/>
              <a:t>Turkish model</a:t>
            </a:r>
          </a:p>
          <a:p>
            <a:r>
              <a:rPr lang="en-US" b="1" dirty="0" smtClean="0"/>
              <a:t>Worst is to live in fear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248400"/>
          </a:xfrm>
        </p:spPr>
        <p:txBody>
          <a:bodyPr>
            <a:noAutofit/>
          </a:bodyPr>
          <a:lstStyle/>
          <a:p>
            <a:r>
              <a:rPr lang="en-US" sz="1200" b="1" u="sng" dirty="0" smtClean="0"/>
              <a:t>Possible outline of </a:t>
            </a:r>
            <a:r>
              <a:rPr lang="en-US" sz="1200" b="1" i="1" u="sng" dirty="0" smtClean="0"/>
              <a:t>Persian Letters </a:t>
            </a:r>
            <a:r>
              <a:rPr lang="en-US" sz="1200" b="1" i="1" dirty="0" smtClean="0"/>
              <a:t>: Most of the topics seen in Locke are here but more complex due to the introduction of 			a psychology corresponding to the state of political affairs</a:t>
            </a:r>
          </a:p>
          <a:p>
            <a:r>
              <a:rPr lang="en-US" sz="1200" b="1" i="1" dirty="0" smtClean="0"/>
              <a:t>1-71 Psychology</a:t>
            </a:r>
          </a:p>
          <a:p>
            <a:pPr lvl="1"/>
            <a:r>
              <a:rPr lang="en-US" sz="1200" b="1" i="1" dirty="0" smtClean="0"/>
              <a:t>1-10: ideal type of despot</a:t>
            </a:r>
          </a:p>
          <a:p>
            <a:pPr lvl="1"/>
            <a:r>
              <a:rPr lang="en-US" sz="1200" b="1" i="1" dirty="0" smtClean="0"/>
              <a:t>11-14: political revolution</a:t>
            </a:r>
          </a:p>
          <a:p>
            <a:pPr lvl="1"/>
            <a:r>
              <a:rPr lang="en-US" sz="1200" b="1" i="1" dirty="0" smtClean="0"/>
              <a:t>15-18: revolution as political idiocy</a:t>
            </a:r>
          </a:p>
          <a:p>
            <a:pPr lvl="1"/>
            <a:r>
              <a:rPr lang="en-US" sz="1200" b="1" i="1" dirty="0" smtClean="0"/>
              <a:t>19-24: arbitrariness</a:t>
            </a:r>
          </a:p>
          <a:p>
            <a:pPr lvl="1"/>
            <a:r>
              <a:rPr lang="en-US" sz="1200" b="1" i="1" dirty="0" smtClean="0"/>
              <a:t>25-32: arbitrariness and role-playing</a:t>
            </a:r>
          </a:p>
          <a:p>
            <a:pPr lvl="1"/>
            <a:r>
              <a:rPr lang="en-US" sz="1200" b="1" i="1" dirty="0" smtClean="0"/>
              <a:t>33-37: psychology of knowledge</a:t>
            </a:r>
          </a:p>
          <a:p>
            <a:pPr lvl="1"/>
            <a:r>
              <a:rPr lang="en-US" sz="1200" b="1" i="1" dirty="0" smtClean="0"/>
              <a:t>38-43: leadership</a:t>
            </a:r>
          </a:p>
          <a:p>
            <a:pPr lvl="1"/>
            <a:r>
              <a:rPr lang="en-US" sz="1200" b="1" i="1" dirty="0" smtClean="0"/>
              <a:t>44-51: social bonds</a:t>
            </a:r>
          </a:p>
          <a:p>
            <a:pPr lvl="1"/>
            <a:r>
              <a:rPr lang="en-US" sz="1200" b="1" i="1" dirty="0" smtClean="0"/>
              <a:t>52-56: illusion</a:t>
            </a:r>
          </a:p>
          <a:p>
            <a:pPr lvl="1"/>
            <a:r>
              <a:rPr lang="en-US" sz="1200" b="1" i="1" dirty="0" smtClean="0"/>
              <a:t>57-61: religion</a:t>
            </a:r>
          </a:p>
          <a:p>
            <a:pPr lvl="1"/>
            <a:r>
              <a:rPr lang="en-US" sz="1200" b="1" i="1" dirty="0" smtClean="0"/>
              <a:t>62-71: human bonds</a:t>
            </a:r>
          </a:p>
          <a:p>
            <a:r>
              <a:rPr lang="en-US" sz="1200" b="1" i="1" dirty="0" smtClean="0"/>
              <a:t>Summary: the rational person (72-78)</a:t>
            </a:r>
          </a:p>
          <a:p>
            <a:r>
              <a:rPr lang="en-US" sz="1200" b="1" i="1" dirty="0" smtClean="0"/>
              <a:t>79-161: Political Sociology</a:t>
            </a:r>
          </a:p>
          <a:p>
            <a:pPr lvl="1"/>
            <a:r>
              <a:rPr lang="en-US" sz="1200" b="1" dirty="0" smtClean="0"/>
              <a:t>79-97: justice and authority</a:t>
            </a:r>
          </a:p>
          <a:p>
            <a:pPr lvl="1"/>
            <a:r>
              <a:rPr lang="en-US" sz="1200" b="1" dirty="0" smtClean="0"/>
              <a:t>88-91: honor</a:t>
            </a:r>
          </a:p>
          <a:p>
            <a:pPr lvl="1"/>
            <a:r>
              <a:rPr lang="en-US" sz="1200" b="1" dirty="0" smtClean="0"/>
              <a:t>92-97: law</a:t>
            </a:r>
          </a:p>
          <a:p>
            <a:pPr lvl="1"/>
            <a:r>
              <a:rPr lang="en-US" sz="1200" b="1" dirty="0" smtClean="0"/>
              <a:t>98-104: political society</a:t>
            </a:r>
          </a:p>
          <a:p>
            <a:pPr lvl="1"/>
            <a:r>
              <a:rPr lang="en-US" sz="1200" b="1" dirty="0" smtClean="0"/>
              <a:t>105-112: arts and society</a:t>
            </a:r>
          </a:p>
          <a:p>
            <a:pPr lvl="1"/>
            <a:r>
              <a:rPr lang="en-US" sz="1200" b="1" dirty="0" smtClean="0"/>
              <a:t>113-122: population</a:t>
            </a:r>
          </a:p>
          <a:p>
            <a:pPr lvl="1"/>
            <a:r>
              <a:rPr lang="en-US" sz="1200" b="1" dirty="0" smtClean="0"/>
              <a:t>123-129: tenderness and social bonds</a:t>
            </a:r>
          </a:p>
          <a:p>
            <a:pPr lvl="1"/>
            <a:r>
              <a:rPr lang="en-US" sz="1200" b="1" dirty="0" smtClean="0"/>
              <a:t>130-137: literature as metaphor for life</a:t>
            </a:r>
          </a:p>
          <a:p>
            <a:pPr lvl="1"/>
            <a:r>
              <a:rPr lang="en-US" sz="1200" b="1" dirty="0" smtClean="0"/>
              <a:t>139-142: primacy of politics</a:t>
            </a:r>
          </a:p>
          <a:p>
            <a:pPr lvl="1"/>
            <a:r>
              <a:rPr lang="en-US" sz="1200" b="1" dirty="0" smtClean="0"/>
              <a:t>143-146</a:t>
            </a:r>
            <a:r>
              <a:rPr lang="en-US" sz="1200" b="1" dirty="0"/>
              <a:t>:</a:t>
            </a:r>
            <a:r>
              <a:rPr lang="en-US" sz="1200" b="1" dirty="0" smtClean="0"/>
              <a:t> leadership</a:t>
            </a:r>
          </a:p>
          <a:p>
            <a:pPr lvl="1"/>
            <a:r>
              <a:rPr lang="en-US" sz="1200" b="1" dirty="0" smtClean="0"/>
              <a:t>147-161: dissolution of authority</a:t>
            </a:r>
          </a:p>
          <a:p>
            <a:r>
              <a:rPr lang="en-US" sz="1200" b="1" dirty="0" smtClean="0"/>
              <a:t>156-161: dissolution of the despot.</a:t>
            </a:r>
          </a:p>
          <a:p>
            <a:pPr lvl="1"/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5513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 smtClean="0"/>
              <a:t>Persian Letters</a:t>
            </a:r>
          </a:p>
          <a:p>
            <a:pPr lvl="1"/>
            <a:r>
              <a:rPr lang="en-US" b="1" dirty="0" smtClean="0"/>
              <a:t>Two themes: </a:t>
            </a:r>
          </a:p>
          <a:p>
            <a:pPr lvl="2"/>
            <a:r>
              <a:rPr lang="en-US" b="1" dirty="0" smtClean="0"/>
              <a:t>How people deceive themselves</a:t>
            </a:r>
          </a:p>
          <a:p>
            <a:pPr lvl="2"/>
            <a:r>
              <a:rPr lang="en-US" b="1" dirty="0"/>
              <a:t>a</a:t>
            </a:r>
            <a:r>
              <a:rPr lang="en-US" b="1" dirty="0" smtClean="0"/>
              <a:t>rbitrariness of power is visible only to those on whom it is inflicted	</a:t>
            </a:r>
          </a:p>
          <a:p>
            <a:pPr lvl="1"/>
            <a:r>
              <a:rPr lang="en-US" b="1" dirty="0" smtClean="0"/>
              <a:t>Why a novel of letters about foreigners?</a:t>
            </a:r>
          </a:p>
          <a:p>
            <a:r>
              <a:rPr lang="en-US" b="1" dirty="0" err="1" smtClean="0"/>
              <a:t>Usbek</a:t>
            </a:r>
            <a:endParaRPr lang="en-US" b="1" dirty="0" smtClean="0"/>
          </a:p>
          <a:p>
            <a:pPr lvl="1"/>
            <a:r>
              <a:rPr lang="en-US" b="1" dirty="0" smtClean="0"/>
              <a:t>Religious man seeking enlightenment</a:t>
            </a:r>
          </a:p>
          <a:p>
            <a:pPr lvl="1"/>
            <a:r>
              <a:rPr lang="en-US" b="1" dirty="0" smtClean="0"/>
              <a:t>Lack of true conversation</a:t>
            </a:r>
          </a:p>
          <a:p>
            <a:endParaRPr lang="en-US" b="1" dirty="0" smtClean="0"/>
          </a:p>
          <a:p>
            <a:pPr lvl="2"/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b="1" dirty="0" smtClean="0"/>
              <a:t>Questions of PL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happiness and why is it rare?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Who is happy?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Which human bonds work and which do not?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Ideal despotism and its fantasy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French institutions and their insanity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meaning of tyranny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6/62/Chateau_la_brede.jpg/180px-Chateau_la_br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852159" cy="4389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638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Chateau de la Brede, Southwest France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4/Charles_Montesquieu.jpg/200px-Charles_Montesqui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1905000" cy="2876551"/>
          </a:xfrm>
          <a:prstGeom prst="rect">
            <a:avLst/>
          </a:prstGeom>
          <a:noFill/>
        </p:spPr>
      </p:pic>
      <p:pic>
        <p:nvPicPr>
          <p:cNvPr id="2052" name="Picture 4" descr="See full size image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762000" y="533400"/>
            <a:ext cx="1929959" cy="2926080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iq8_Xi12Mv6reM:http://blogsocinova.fcsh.unl.pt/djustino/files/montesqui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81400"/>
            <a:ext cx="1993660" cy="2651760"/>
          </a:xfrm>
          <a:prstGeom prst="rect">
            <a:avLst/>
          </a:prstGeom>
          <a:noFill/>
        </p:spPr>
      </p:pic>
      <p:pic>
        <p:nvPicPr>
          <p:cNvPr id="2056" name="Picture 8" descr="http://www.hardbean.net/images/Charles%20de%20Secondat%20Montesquie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762000"/>
            <a:ext cx="2532186" cy="2468880"/>
          </a:xfrm>
          <a:prstGeom prst="rect">
            <a:avLst/>
          </a:prstGeom>
          <a:noFill/>
        </p:spPr>
      </p:pic>
      <p:pic>
        <p:nvPicPr>
          <p:cNvPr id="2058" name="Picture 10" descr="http://t0.gstatic.com/images?q=tbn:VBYwtCqFMvN91M:http://www.christies.com/lotfinderimages/d52211/d5221151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489960"/>
            <a:ext cx="3407299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uis_XIV_of_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3640" y="419100"/>
            <a:ext cx="423672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Louis XIV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Last years of Louis XIV: centralizing absolutism</a:t>
            </a:r>
          </a:p>
          <a:p>
            <a:pPr lvl="1"/>
            <a:r>
              <a:rPr lang="en-US" dirty="0" smtClean="0"/>
              <a:t>Withdraws rights of local </a:t>
            </a:r>
            <a:r>
              <a:rPr lang="en-US" dirty="0" err="1" smtClean="0"/>
              <a:t>Parlements</a:t>
            </a:r>
            <a:r>
              <a:rPr lang="en-US" dirty="0" smtClean="0"/>
              <a:t> to delay edicts of King (1673)</a:t>
            </a:r>
          </a:p>
          <a:p>
            <a:pPr lvl="1"/>
            <a:r>
              <a:rPr lang="en-US" dirty="0" smtClean="0"/>
              <a:t>Revocation of Edict of Nantes (1685) (emigration of Protestants)</a:t>
            </a:r>
          </a:p>
          <a:p>
            <a:r>
              <a:rPr lang="en-US" dirty="0" smtClean="0"/>
              <a:t>Louis XIV dies in 1715; Regent for young Louis XV: period of general looseness.</a:t>
            </a:r>
          </a:p>
          <a:p>
            <a:r>
              <a:rPr lang="en-US" dirty="0" smtClean="0"/>
              <a:t>The Enlightenment: a </a:t>
            </a:r>
            <a:r>
              <a:rPr lang="en-US" dirty="0" err="1" smtClean="0"/>
              <a:t>philosophe</a:t>
            </a:r>
            <a:r>
              <a:rPr lang="en-US" dirty="0" smtClean="0"/>
              <a:t> is “a man who by liberty of spirit stands above the normal duties and obligations of civic and Christian life.  He refuses nothing, is constrained by nothing, he leads the life of a Philosopher.” (Dictionary of the </a:t>
            </a:r>
            <a:r>
              <a:rPr lang="en-US" dirty="0" err="1" smtClean="0"/>
              <a:t>Academie</a:t>
            </a:r>
            <a:r>
              <a:rPr lang="en-US" dirty="0" smtClean="0"/>
              <a:t> </a:t>
            </a:r>
            <a:r>
              <a:rPr lang="en-US" dirty="0" err="1" smtClean="0"/>
              <a:t>francaise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90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lippe_II,_Duke_of_Orlé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3839103" cy="4910328"/>
          </a:xfrm>
          <a:prstGeom prst="rect">
            <a:avLst/>
          </a:prstGeom>
        </p:spPr>
      </p:pic>
      <p:pic>
        <p:nvPicPr>
          <p:cNvPr id="5" name="Picture 4" descr="LouisXV-Rigau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609600"/>
            <a:ext cx="3664133" cy="5303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Philippe Ii of Orleans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XV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g_st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0"/>
            <a:ext cx="2468512" cy="3630168"/>
          </a:xfrm>
          <a:prstGeom prst="rect">
            <a:avLst/>
          </a:prstGeom>
        </p:spPr>
      </p:pic>
      <p:pic>
        <p:nvPicPr>
          <p:cNvPr id="9" name="Picture 8" descr="Jean-Antoine_Watteau_La_Surprise,_oil_on_pan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609600"/>
            <a:ext cx="3582531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Fragonard, The Stolen Kiss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Watteau, </a:t>
            </a:r>
            <a:r>
              <a:rPr lang="en-US" i="1" dirty="0" smtClean="0"/>
              <a:t>Surprise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gonard_-_s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4192188" cy="5349240"/>
          </a:xfrm>
          <a:prstGeom prst="rect">
            <a:avLst/>
          </a:prstGeom>
        </p:spPr>
      </p:pic>
      <p:pic>
        <p:nvPicPr>
          <p:cNvPr id="5" name="Picture 4" descr="Jean_Honore_Fragonard_Surpr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990600"/>
            <a:ext cx="3869041" cy="5184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477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Fragonard: The Swing		Surprise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_Procope_Cafe_Pro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"/>
            <a:ext cx="7315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86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Café Le </a:t>
            </a:r>
            <a:r>
              <a:rPr lang="en-US" dirty="0" err="1" smtClean="0"/>
              <a:t>Procope</a:t>
            </a:r>
            <a:r>
              <a:rPr lang="en-US" dirty="0" smtClean="0"/>
              <a:t> – founded 1686 – Rue de </a:t>
            </a:r>
            <a:r>
              <a:rPr lang="en-US" dirty="0" err="1" smtClean="0"/>
              <a:t>l’ancienne</a:t>
            </a:r>
            <a:r>
              <a:rPr lang="en-US" dirty="0" smtClean="0"/>
              <a:t> </a:t>
            </a:r>
            <a:r>
              <a:rPr lang="en-US" dirty="0" err="1" smtClean="0"/>
              <a:t>comedie</a:t>
            </a:r>
            <a:r>
              <a:rPr lang="en-US" dirty="0" smtClean="0"/>
              <a:t>, Paris VI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415</Words>
  <Application>Microsoft Office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Charles-Louis de Secondat, baron de La Brède et de Montesquieu</vt:lpstr>
      <vt:lpstr>Slide 2</vt:lpstr>
      <vt:lpstr>Slide 3</vt:lpstr>
      <vt:lpstr>Slide 4</vt:lpstr>
      <vt:lpstr>Circumstances</vt:lpstr>
      <vt:lpstr>Slide 6</vt:lpstr>
      <vt:lpstr>Slide 7</vt:lpstr>
      <vt:lpstr>Slide 8</vt:lpstr>
      <vt:lpstr>Slide 9</vt:lpstr>
      <vt:lpstr>Slide 10</vt:lpstr>
      <vt:lpstr>Main Players</vt:lpstr>
      <vt:lpstr> </vt:lpstr>
      <vt:lpstr> </vt:lpstr>
      <vt:lpstr> </vt:lpstr>
      <vt:lpstr>Questions of PL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Charles-Louis de Secondat, baron de La Brède et de Montesquieu</dc:title>
  <dc:creator>Tracy B Stong</dc:creator>
  <cp:lastModifiedBy> </cp:lastModifiedBy>
  <cp:revision>16</cp:revision>
  <dcterms:created xsi:type="dcterms:W3CDTF">2013-02-21T20:26:10Z</dcterms:created>
  <dcterms:modified xsi:type="dcterms:W3CDTF">2013-02-25T19:31:45Z</dcterms:modified>
</cp:coreProperties>
</file>