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78" r:id="rId6"/>
    <p:sldId id="260" r:id="rId7"/>
    <p:sldId id="261" r:id="rId8"/>
    <p:sldId id="263" r:id="rId9"/>
    <p:sldId id="264" r:id="rId10"/>
    <p:sldId id="266" r:id="rId11"/>
    <p:sldId id="265" r:id="rId12"/>
    <p:sldId id="267" r:id="rId13"/>
    <p:sldId id="268" r:id="rId14"/>
    <p:sldId id="270" r:id="rId15"/>
    <p:sldId id="277" r:id="rId16"/>
    <p:sldId id="271" r:id="rId17"/>
    <p:sldId id="262"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42" y="-1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C267F-F185-4293-A9E3-CEBCC6423013}" type="datetimeFigureOut">
              <a:rPr lang="en-US" smtClean="0"/>
              <a:pPr/>
              <a:t>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33C457-E521-4727-AA0E-2CBFC567C6C9}" type="slidenum">
              <a:rPr lang="en-US" smtClean="0"/>
              <a:pPr/>
              <a:t>‹#›</a:t>
            </a:fld>
            <a:endParaRPr lang="en-US"/>
          </a:p>
        </p:txBody>
      </p:sp>
    </p:spTree>
    <p:extLst>
      <p:ext uri="{BB962C8B-B14F-4D97-AF65-F5344CB8AC3E}">
        <p14:creationId xmlns:p14="http://schemas.microsoft.com/office/powerpoint/2010/main" val="386282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3C457-E521-4727-AA0E-2CBFC567C6C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1E727F-C372-4E80-AAB9-674EA676E3B3}" type="datetimeFigureOut">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37605-0335-47D7-9846-E3B0D140D7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E727F-C372-4E80-AAB9-674EA676E3B3}" type="datetimeFigureOut">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37605-0335-47D7-9846-E3B0D140D7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E727F-C372-4E80-AAB9-674EA676E3B3}" type="datetimeFigureOut">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37605-0335-47D7-9846-E3B0D140D7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1E727F-C372-4E80-AAB9-674EA676E3B3}" type="datetimeFigureOut">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37605-0335-47D7-9846-E3B0D140D7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1E727F-C372-4E80-AAB9-674EA676E3B3}" type="datetimeFigureOut">
              <a:rPr lang="en-US" smtClean="0"/>
              <a:pPr/>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37605-0335-47D7-9846-E3B0D140D7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1E727F-C372-4E80-AAB9-674EA676E3B3}" type="datetimeFigureOut">
              <a:rPr lang="en-US" smtClean="0"/>
              <a:pPr/>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37605-0335-47D7-9846-E3B0D140D7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1E727F-C372-4E80-AAB9-674EA676E3B3}" type="datetimeFigureOut">
              <a:rPr lang="en-US" smtClean="0"/>
              <a:pPr/>
              <a:t>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37605-0335-47D7-9846-E3B0D140D7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1E727F-C372-4E80-AAB9-674EA676E3B3}" type="datetimeFigureOut">
              <a:rPr lang="en-US" smtClean="0"/>
              <a:pPr/>
              <a:t>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37605-0335-47D7-9846-E3B0D140D7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E727F-C372-4E80-AAB9-674EA676E3B3}" type="datetimeFigureOut">
              <a:rPr lang="en-US" smtClean="0"/>
              <a:pPr/>
              <a:t>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37605-0335-47D7-9846-E3B0D140D7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E727F-C372-4E80-AAB9-674EA676E3B3}" type="datetimeFigureOut">
              <a:rPr lang="en-US" smtClean="0"/>
              <a:pPr/>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37605-0335-47D7-9846-E3B0D140D7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1E727F-C372-4E80-AAB9-674EA676E3B3}" type="datetimeFigureOut">
              <a:rPr lang="en-US" smtClean="0"/>
              <a:pPr/>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37605-0335-47D7-9846-E3B0D140D7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E727F-C372-4E80-AAB9-674EA676E3B3}" type="datetimeFigureOut">
              <a:rPr lang="en-US" smtClean="0"/>
              <a:pPr/>
              <a:t>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37605-0335-47D7-9846-E3B0D140D7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Thomas Hobbes, 1588-1679</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portraitimages.jpg"/>
          <p:cNvPicPr>
            <a:picLocks noChangeAspect="1"/>
          </p:cNvPicPr>
          <p:nvPr/>
        </p:nvPicPr>
        <p:blipFill>
          <a:blip r:embed="rId3" cstate="print"/>
          <a:stretch>
            <a:fillRect/>
          </a:stretch>
        </p:blipFill>
        <p:spPr>
          <a:xfrm>
            <a:off x="5334000" y="3505200"/>
            <a:ext cx="2166533" cy="2377440"/>
          </a:xfrm>
          <a:prstGeom prst="rect">
            <a:avLst/>
          </a:prstGeom>
        </p:spPr>
      </p:pic>
      <p:pic>
        <p:nvPicPr>
          <p:cNvPr id="5" name="Picture 4" descr="hobbes.jpg"/>
          <p:cNvPicPr>
            <a:picLocks noChangeAspect="1"/>
          </p:cNvPicPr>
          <p:nvPr/>
        </p:nvPicPr>
        <p:blipFill>
          <a:blip r:embed="rId4" cstate="print"/>
          <a:stretch>
            <a:fillRect/>
          </a:stretch>
        </p:blipFill>
        <p:spPr>
          <a:xfrm>
            <a:off x="1295400" y="3276600"/>
            <a:ext cx="2488016" cy="3291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050" name="Picture 2" descr="lf0161_figure_001"/>
          <p:cNvPicPr>
            <a:picLocks noChangeAspect="1" noChangeArrowheads="1"/>
          </p:cNvPicPr>
          <p:nvPr/>
        </p:nvPicPr>
        <p:blipFill>
          <a:blip r:embed="rId3" cstate="print"/>
          <a:srcRect/>
          <a:stretch>
            <a:fillRect/>
          </a:stretch>
        </p:blipFill>
        <p:spPr bwMode="auto">
          <a:xfrm>
            <a:off x="838200" y="685800"/>
            <a:ext cx="7140332" cy="4480560"/>
          </a:xfrm>
          <a:prstGeom prst="rect">
            <a:avLst/>
          </a:prstGeom>
          <a:noFill/>
        </p:spPr>
      </p:pic>
      <p:sp>
        <p:nvSpPr>
          <p:cNvPr id="3" name="TextBox 2"/>
          <p:cNvSpPr txBox="1"/>
          <p:nvPr/>
        </p:nvSpPr>
        <p:spPr>
          <a:xfrm>
            <a:off x="1752600" y="5562600"/>
            <a:ext cx="4572000" cy="369332"/>
          </a:xfrm>
          <a:prstGeom prst="rect">
            <a:avLst/>
          </a:prstGeom>
          <a:noFill/>
        </p:spPr>
        <p:txBody>
          <a:bodyPr wrap="square" rtlCol="0">
            <a:spAutoFit/>
          </a:bodyPr>
          <a:lstStyle/>
          <a:p>
            <a:r>
              <a:rPr lang="en-US" b="1" dirty="0" smtClean="0"/>
              <a:t>Chapter IX– The Kinds of Knowledge</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14-16</a:t>
            </a:r>
            <a:endParaRPr lang="en-US" dirty="0"/>
          </a:p>
        </p:txBody>
      </p:sp>
      <p:sp>
        <p:nvSpPr>
          <p:cNvPr id="3" name="Content Placeholder 2"/>
          <p:cNvSpPr>
            <a:spLocks noGrp="1"/>
          </p:cNvSpPr>
          <p:nvPr>
            <p:ph idx="1"/>
          </p:nvPr>
        </p:nvSpPr>
        <p:spPr/>
        <p:txBody>
          <a:bodyPr/>
          <a:lstStyle/>
          <a:p>
            <a:r>
              <a:rPr lang="en-US" b="1" dirty="0" smtClean="0"/>
              <a:t>Chapter 14: natural law and natural right</a:t>
            </a:r>
          </a:p>
          <a:p>
            <a:r>
              <a:rPr lang="en-US" b="1" dirty="0" smtClean="0"/>
              <a:t>Chapter 15: in </a:t>
            </a:r>
            <a:r>
              <a:rPr lang="en-US" b="1" dirty="0" err="1" smtClean="0"/>
              <a:t>foro</a:t>
            </a:r>
            <a:r>
              <a:rPr lang="en-US" b="1" dirty="0" smtClean="0"/>
              <a:t> </a:t>
            </a:r>
            <a:r>
              <a:rPr lang="en-US" b="1" dirty="0" err="1" smtClean="0"/>
              <a:t>interno</a:t>
            </a:r>
            <a:r>
              <a:rPr lang="en-US" b="1" dirty="0" smtClean="0"/>
              <a:t> and in </a:t>
            </a:r>
            <a:r>
              <a:rPr lang="en-US" b="1" dirty="0" err="1" smtClean="0"/>
              <a:t>foro</a:t>
            </a:r>
            <a:r>
              <a:rPr lang="en-US" b="1" dirty="0" smtClean="0"/>
              <a:t> </a:t>
            </a:r>
            <a:r>
              <a:rPr lang="en-US" b="1" dirty="0" err="1" smtClean="0"/>
              <a:t>externo</a:t>
            </a:r>
            <a:endParaRPr lang="en-US" b="1" dirty="0" smtClean="0"/>
          </a:p>
          <a:p>
            <a:r>
              <a:rPr lang="en-US" b="1" dirty="0" smtClean="0"/>
              <a:t>Chapter 16:</a:t>
            </a:r>
          </a:p>
          <a:p>
            <a:pPr lvl="1"/>
            <a:r>
              <a:rPr lang="en-US" b="1" dirty="0" smtClean="0"/>
              <a:t>Persons – what they are</a:t>
            </a:r>
          </a:p>
          <a:p>
            <a:pPr lvl="2"/>
            <a:r>
              <a:rPr lang="en-US" b="1" dirty="0" smtClean="0"/>
              <a:t>Natural</a:t>
            </a:r>
          </a:p>
          <a:p>
            <a:pPr lvl="2"/>
            <a:r>
              <a:rPr lang="en-US" b="1" dirty="0" smtClean="0"/>
              <a:t>Artificial</a:t>
            </a:r>
          </a:p>
          <a:p>
            <a:pPr lvl="3"/>
            <a:r>
              <a:rPr lang="en-US" b="1" dirty="0" smtClean="0"/>
              <a:t>Author</a:t>
            </a:r>
          </a:p>
          <a:p>
            <a:pPr lvl="3"/>
            <a:r>
              <a:rPr lang="en-US" b="1" dirty="0" smtClean="0"/>
              <a:t>Actor</a:t>
            </a:r>
          </a:p>
          <a:p>
            <a:pPr lvl="3"/>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685800"/>
            <a:ext cx="8229600" cy="5440363"/>
          </a:xfrm>
        </p:spPr>
        <p:txBody>
          <a:bodyPr>
            <a:normAutofit lnSpcReduction="10000"/>
          </a:bodyPr>
          <a:lstStyle/>
          <a:p>
            <a:r>
              <a:rPr lang="en-US" b="1" dirty="0" smtClean="0"/>
              <a:t>Authorization</a:t>
            </a:r>
          </a:p>
          <a:p>
            <a:pPr lvl="1"/>
            <a:r>
              <a:rPr lang="en-US" b="1" dirty="0" err="1" smtClean="0"/>
              <a:t>Knowlable</a:t>
            </a:r>
            <a:endParaRPr lang="en-US" b="1" dirty="0" smtClean="0"/>
          </a:p>
          <a:p>
            <a:pPr lvl="1"/>
            <a:r>
              <a:rPr lang="en-US" b="1" dirty="0" smtClean="0"/>
              <a:t>Rational</a:t>
            </a:r>
          </a:p>
          <a:p>
            <a:pPr lvl="1"/>
            <a:r>
              <a:rPr lang="en-US" b="1" dirty="0" smtClean="0"/>
              <a:t>Possible</a:t>
            </a:r>
          </a:p>
          <a:p>
            <a:pPr lvl="2"/>
            <a:r>
              <a:rPr lang="en-US" b="1" dirty="0" smtClean="0"/>
              <a:t>Authorization and representation</a:t>
            </a:r>
          </a:p>
          <a:p>
            <a:r>
              <a:rPr lang="en-US" b="1" dirty="0" smtClean="0"/>
              <a:t>Consequences</a:t>
            </a:r>
          </a:p>
          <a:p>
            <a:pPr lvl="1"/>
            <a:r>
              <a:rPr lang="en-US" b="1" dirty="0" smtClean="0"/>
              <a:t>Private judgment?</a:t>
            </a:r>
          </a:p>
          <a:p>
            <a:pPr lvl="1"/>
            <a:r>
              <a:rPr lang="en-US" b="1" dirty="0" smtClean="0"/>
              <a:t>Must recognize</a:t>
            </a:r>
          </a:p>
          <a:p>
            <a:pPr lvl="2"/>
            <a:r>
              <a:rPr lang="en-US" b="1" dirty="0" smtClean="0"/>
              <a:t>Absurdity of war</a:t>
            </a:r>
          </a:p>
          <a:p>
            <a:pPr lvl="2"/>
            <a:r>
              <a:rPr lang="en-US" b="1" dirty="0" smtClean="0"/>
              <a:t>That one is afraid</a:t>
            </a:r>
          </a:p>
          <a:p>
            <a:pPr lvl="2"/>
            <a:r>
              <a:rPr lang="en-US" b="1" dirty="0" smtClean="0"/>
              <a:t>universality</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533400" y="685800"/>
            <a:ext cx="8229600" cy="5440363"/>
          </a:xfrm>
        </p:spPr>
        <p:txBody>
          <a:bodyPr/>
          <a:lstStyle/>
          <a:p>
            <a:r>
              <a:rPr lang="en-US" b="1" dirty="0" smtClean="0"/>
              <a:t>Obligation</a:t>
            </a:r>
          </a:p>
          <a:p>
            <a:pPr lvl="1"/>
            <a:r>
              <a:rPr lang="en-US" b="1" dirty="0" smtClean="0"/>
              <a:t>The making of one artificial person by a</a:t>
            </a:r>
          </a:p>
          <a:p>
            <a:r>
              <a:rPr lang="en-US" b="1" dirty="0" smtClean="0"/>
              <a:t>Covenant</a:t>
            </a:r>
          </a:p>
          <a:p>
            <a:pPr lvl="1"/>
            <a:r>
              <a:rPr lang="en-US" b="1" dirty="0" smtClean="0"/>
              <a:t>Between all</a:t>
            </a:r>
          </a:p>
          <a:p>
            <a:pPr lvl="1"/>
            <a:r>
              <a:rPr lang="en-US" b="1" dirty="0" smtClean="0"/>
              <a:t>Three elements</a:t>
            </a:r>
          </a:p>
          <a:p>
            <a:pPr lvl="2"/>
            <a:r>
              <a:rPr lang="en-US" b="1" dirty="0" smtClean="0"/>
              <a:t>Artificial authorized person</a:t>
            </a:r>
          </a:p>
          <a:p>
            <a:pPr lvl="2"/>
            <a:r>
              <a:rPr lang="en-US" b="1" dirty="0" smtClean="0"/>
              <a:t>Obligation</a:t>
            </a:r>
          </a:p>
          <a:p>
            <a:pPr lvl="2"/>
            <a:r>
              <a:rPr lang="en-US" b="1" dirty="0" smtClean="0"/>
              <a:t>Likelihood</a:t>
            </a:r>
          </a:p>
          <a:p>
            <a:pPr lvl="3"/>
            <a:r>
              <a:rPr lang="en-US" b="1" dirty="0" smtClean="0"/>
              <a:t>Attributes of sovereign </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Sovereign</a:t>
            </a:r>
            <a:endParaRPr lang="en-US" dirty="0"/>
          </a:p>
        </p:txBody>
      </p:sp>
      <p:pic>
        <p:nvPicPr>
          <p:cNvPr id="4" name="Content Placeholder 3" descr="Leviathan_gr.jpg"/>
          <p:cNvPicPr>
            <a:picLocks noGrp="1" noChangeAspect="1"/>
          </p:cNvPicPr>
          <p:nvPr>
            <p:ph idx="1"/>
          </p:nvPr>
        </p:nvPicPr>
        <p:blipFill>
          <a:blip r:embed="rId3" cstate="print">
            <a:lum bright="-3000" contrast="38000"/>
          </a:blip>
          <a:stretch>
            <a:fillRect/>
          </a:stretch>
        </p:blipFill>
        <p:spPr>
          <a:xfrm>
            <a:off x="2801981" y="685800"/>
            <a:ext cx="3540037" cy="54403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Content Placeholder 3" descr="Leviathan_gr.jpg"/>
          <p:cNvPicPr>
            <a:picLocks noChangeAspect="1"/>
          </p:cNvPicPr>
          <p:nvPr/>
        </p:nvPicPr>
        <p:blipFill>
          <a:blip r:embed="rId3" cstate="print">
            <a:extLst>
              <a:ext uri="{BEBA8EAE-BF5A-486C-A8C5-ECC9F3942E4B}">
                <a14:imgProps xmlns:a14="http://schemas.microsoft.com/office/drawing/2010/main">
                  <a14:imgLayer r:embed="rId4">
                    <a14:imgEffect>
                      <a14:sharpenSoften amount="43000"/>
                    </a14:imgEffect>
                    <a14:imgEffect>
                      <a14:brightnessContrast bright="-2000" contrast="26000"/>
                    </a14:imgEffect>
                  </a14:imgLayer>
                </a14:imgProps>
              </a:ext>
            </a:extLst>
          </a:blip>
          <a:srcRect t="15126" b="65546"/>
          <a:stretch>
            <a:fillRect/>
          </a:stretch>
        </p:blipFill>
        <p:spPr>
          <a:xfrm>
            <a:off x="723900" y="533400"/>
            <a:ext cx="7696251" cy="2286000"/>
          </a:xfrm>
          <a:prstGeom prst="rect">
            <a:avLst/>
          </a:prstGeom>
        </p:spPr>
      </p:pic>
      <p:pic>
        <p:nvPicPr>
          <p:cNvPr id="3" name="Content Placeholder 3" descr="Leviathan_gr.jpg"/>
          <p:cNvPicPr>
            <a:picLocks noChangeAspect="1"/>
          </p:cNvPicPr>
          <p:nvPr/>
        </p:nvPicPr>
        <p:blipFill rotWithShape="1">
          <a:blip r:embed="rId5" cstate="print">
            <a:extLst>
              <a:ext uri="{BEBA8EAE-BF5A-486C-A8C5-ECC9F3942E4B}">
                <a14:imgProps xmlns:a14="http://schemas.microsoft.com/office/drawing/2010/main">
                  <a14:imgLayer r:embed="rId4">
                    <a14:imgEffect>
                      <a14:sharpenSoften amount="63000"/>
                    </a14:imgEffect>
                    <a14:imgEffect>
                      <a14:brightnessContrast bright="-12000" contrast="56000"/>
                    </a14:imgEffect>
                  </a14:imgLayer>
                </a14:imgProps>
              </a:ext>
            </a:extLst>
          </a:blip>
          <a:srcRect l="35735" t="15126" r="42880" b="71731"/>
          <a:stretch/>
        </p:blipFill>
        <p:spPr>
          <a:xfrm>
            <a:off x="2684056" y="3248025"/>
            <a:ext cx="3775938" cy="35661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r>
              <a:rPr lang="en-US" b="1" dirty="0" smtClean="0"/>
              <a:t>The same in each</a:t>
            </a:r>
          </a:p>
          <a:p>
            <a:pPr lvl="1"/>
            <a:r>
              <a:rPr lang="en-US" b="1" dirty="0" smtClean="0"/>
              <a:t>Monarchy, aristocracy, democracy</a:t>
            </a:r>
          </a:p>
          <a:p>
            <a:pPr lvl="1"/>
            <a:r>
              <a:rPr lang="en-US" b="1" dirty="0" smtClean="0"/>
              <a:t>Master of rules</a:t>
            </a:r>
          </a:p>
          <a:p>
            <a:pPr lvl="2"/>
            <a:r>
              <a:rPr lang="en-US" b="1" dirty="0" smtClean="0"/>
              <a:t>Rules and freedom</a:t>
            </a:r>
          </a:p>
          <a:p>
            <a:r>
              <a:rPr lang="en-US" b="1" dirty="0" smtClean="0"/>
              <a:t>What then is justice?</a:t>
            </a:r>
          </a:p>
          <a:p>
            <a:pPr lvl="1"/>
            <a:r>
              <a:rPr lang="en-US" b="1" dirty="0" smtClean="0"/>
              <a:t>How and why should promises be kept?</a:t>
            </a:r>
          </a:p>
          <a:p>
            <a:pPr lvl="1"/>
            <a:r>
              <a:rPr lang="en-US" b="1" dirty="0" smtClean="0"/>
              <a:t>What is the purpose?</a:t>
            </a:r>
          </a:p>
          <a:p>
            <a:r>
              <a:rPr lang="en-US" b="1" dirty="0" smtClean="0"/>
              <a:t>Implications</a:t>
            </a:r>
          </a:p>
          <a:p>
            <a:pPr lvl="1"/>
            <a:r>
              <a:rPr lang="en-US" b="1" dirty="0" smtClean="0"/>
              <a:t>Classless</a:t>
            </a:r>
          </a:p>
          <a:p>
            <a:pPr lvl="1"/>
            <a:r>
              <a:rPr lang="en-US" b="1" dirty="0" smtClean="0"/>
              <a:t>Private and public</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57200"/>
            <a:ext cx="7696200" cy="4893647"/>
          </a:xfrm>
          <a:prstGeom prst="rect">
            <a:avLst/>
          </a:prstGeom>
        </p:spPr>
        <p:txBody>
          <a:bodyPr wrap="square">
            <a:spAutoFit/>
          </a:bodyPr>
          <a:lstStyle/>
          <a:p>
            <a:pPr hangingPunct="0"/>
            <a:r>
              <a:rPr lang="en-US" sz="2400" b="1" dirty="0" smtClean="0"/>
              <a:t>Liberty of Subjects</a:t>
            </a:r>
          </a:p>
          <a:p>
            <a:pPr lvl="1" hangingPunct="0"/>
            <a:r>
              <a:rPr lang="en-US" sz="2400" b="1" i="1" dirty="0" smtClean="0"/>
              <a:t>essence is that society and covenant should not make you worse off</a:t>
            </a:r>
          </a:p>
          <a:p>
            <a:pPr lvl="1" hangingPunct="0"/>
            <a:r>
              <a:rPr lang="en-US" sz="2400" b="1" i="1" dirty="0" smtClean="0"/>
              <a:t>basic def on 137 chapter 21 - a freeman</a:t>
            </a:r>
          </a:p>
          <a:p>
            <a:pPr hangingPunct="0"/>
            <a:r>
              <a:rPr lang="en-US" sz="2400" b="1" dirty="0" smtClean="0"/>
              <a:t>what is not covered</a:t>
            </a:r>
          </a:p>
          <a:p>
            <a:pPr lvl="1" hangingPunct="0"/>
            <a:r>
              <a:rPr lang="en-US" sz="2400" b="1" i="1" dirty="0" smtClean="0"/>
              <a:t>defend yourself</a:t>
            </a:r>
          </a:p>
          <a:p>
            <a:pPr lvl="1" hangingPunct="0"/>
            <a:r>
              <a:rPr lang="en-US" sz="2400" b="1" i="1" dirty="0" smtClean="0"/>
              <a:t>hurt yourself</a:t>
            </a:r>
          </a:p>
          <a:p>
            <a:pPr lvl="1" hangingPunct="0"/>
            <a:r>
              <a:rPr lang="en-US" sz="2400" b="1" i="1" dirty="0" smtClean="0"/>
              <a:t>not kill others unless for aims of sovereignty</a:t>
            </a:r>
          </a:p>
          <a:p>
            <a:pPr lvl="1" hangingPunct="0"/>
            <a:r>
              <a:rPr lang="en-US" sz="2400" b="1" i="1" dirty="0" smtClean="0"/>
              <a:t>not to war unless voluntary -- </a:t>
            </a:r>
          </a:p>
          <a:p>
            <a:pPr lvl="2" hangingPunct="0"/>
            <a:r>
              <a:rPr lang="en-US" sz="2400" b="1" dirty="0" smtClean="0"/>
              <a:t>theory of Brit</a:t>
            </a:r>
            <a:r>
              <a:rPr lang="en-US" sz="2400" b="1" dirty="0" smtClean="0">
                <a:cs typeface="Arial" pitchFamily="34" charset="0"/>
              </a:rPr>
              <a:t>i</a:t>
            </a:r>
            <a:r>
              <a:rPr lang="en-US" sz="2400" b="1" dirty="0" smtClean="0"/>
              <a:t>sh Army until 1847</a:t>
            </a:r>
          </a:p>
          <a:p>
            <a:pPr lvl="1" hangingPunct="0"/>
            <a:r>
              <a:rPr lang="en-US" sz="2400" b="1" i="1" dirty="0" smtClean="0"/>
              <a:t>that which is not forbidden</a:t>
            </a:r>
          </a:p>
          <a:p>
            <a:pPr lvl="1" hangingPunct="0"/>
            <a:r>
              <a:rPr lang="en-US" sz="2400" b="1" i="1" dirty="0" smtClean="0"/>
              <a:t>generally speaking as long as governed -</a:t>
            </a:r>
          </a:p>
          <a:p>
            <a:pPr hangingPunct="0"/>
            <a:r>
              <a:rPr lang="en-US" sz="2400" b="1" dirty="0" smtClean="0"/>
              <a:t>basic point: submission is liberty </a:t>
            </a:r>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State</a:t>
            </a:r>
            <a:endParaRPr lang="en-US" dirty="0"/>
          </a:p>
        </p:txBody>
      </p:sp>
      <p:sp>
        <p:nvSpPr>
          <p:cNvPr id="3" name="Content Placeholder 2"/>
          <p:cNvSpPr>
            <a:spLocks noGrp="1"/>
          </p:cNvSpPr>
          <p:nvPr>
            <p:ph idx="1"/>
          </p:nvPr>
        </p:nvSpPr>
        <p:spPr/>
        <p:txBody>
          <a:bodyPr/>
          <a:lstStyle/>
          <a:p>
            <a:r>
              <a:rPr lang="en-US" dirty="0" err="1" smtClean="0"/>
              <a:t>Beneficient</a:t>
            </a:r>
            <a:endParaRPr lang="en-US" dirty="0" smtClean="0"/>
          </a:p>
          <a:p>
            <a:pPr lvl="1"/>
            <a:r>
              <a:rPr lang="en-US" dirty="0" smtClean="0"/>
              <a:t>Private enterprise</a:t>
            </a:r>
          </a:p>
          <a:p>
            <a:pPr lvl="1"/>
            <a:r>
              <a:rPr lang="en-US" dirty="0" smtClean="0"/>
              <a:t>Not self defeating</a:t>
            </a:r>
          </a:p>
          <a:p>
            <a:pPr lvl="1"/>
            <a:r>
              <a:rPr lang="en-US" dirty="0" smtClean="0"/>
              <a:t>One’s own thing</a:t>
            </a:r>
          </a:p>
          <a:p>
            <a:pPr lvl="1"/>
            <a:r>
              <a:rPr lang="en-US" dirty="0" smtClean="0"/>
              <a:t>Restrict greed</a:t>
            </a:r>
          </a:p>
          <a:p>
            <a:r>
              <a:rPr lang="en-US" dirty="0" smtClean="0"/>
              <a:t>Property</a:t>
            </a:r>
          </a:p>
          <a:p>
            <a:r>
              <a:rPr lang="en-US" dirty="0" smtClean="0"/>
              <a:t>Rebellion</a:t>
            </a:r>
          </a:p>
          <a:p>
            <a:endParaRPr lang="en-US" dirty="0" smtClean="0"/>
          </a:p>
          <a:p>
            <a:pPr lvl="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comes from this?</a:t>
            </a:r>
            <a:endParaRPr lang="en-US" dirty="0"/>
          </a:p>
        </p:txBody>
      </p:sp>
      <p:sp>
        <p:nvSpPr>
          <p:cNvPr id="3" name="Content Placeholder 2"/>
          <p:cNvSpPr>
            <a:spLocks noGrp="1"/>
          </p:cNvSpPr>
          <p:nvPr>
            <p:ph idx="1"/>
          </p:nvPr>
        </p:nvSpPr>
        <p:spPr/>
        <p:txBody>
          <a:bodyPr/>
          <a:lstStyle/>
          <a:p>
            <a:r>
              <a:rPr lang="en-US" dirty="0" smtClean="0"/>
              <a:t>Sociability?</a:t>
            </a:r>
          </a:p>
          <a:p>
            <a:pPr lvl="1"/>
            <a:r>
              <a:rPr lang="en-US" dirty="0" smtClean="0"/>
              <a:t>Justice/law/discipline/sanctions</a:t>
            </a:r>
          </a:p>
          <a:p>
            <a:pPr lvl="1"/>
            <a:r>
              <a:rPr lang="en-US" dirty="0" smtClean="0"/>
              <a:t>Negative great commandment</a:t>
            </a:r>
          </a:p>
          <a:p>
            <a:r>
              <a:rPr lang="en-US" dirty="0" smtClean="0"/>
              <a:t>What if a bad sovereign?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Frontispiece</a:t>
            </a:r>
            <a:endParaRPr lang="en-US" dirty="0"/>
          </a:p>
        </p:txBody>
      </p:sp>
      <p:pic>
        <p:nvPicPr>
          <p:cNvPr id="4" name="Content Placeholder 3" descr="Leviathan_gr.jpg"/>
          <p:cNvPicPr>
            <a:picLocks noGrp="1" noChangeAspect="1"/>
          </p:cNvPicPr>
          <p:nvPr>
            <p:ph idx="1"/>
          </p:nvPr>
        </p:nvPicPr>
        <p:blipFill>
          <a:blip r:embed="rId3" cstate="print">
            <a:lum bright="-3000" contrast="10000"/>
          </a:blip>
          <a:stretch>
            <a:fillRect/>
          </a:stretch>
        </p:blipFill>
        <p:spPr>
          <a:xfrm>
            <a:off x="2801981" y="685800"/>
            <a:ext cx="3540037" cy="5440363"/>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Reading oneself -- again</a:t>
            </a:r>
            <a:endParaRPr lang="en-US" dirty="0"/>
          </a:p>
        </p:txBody>
      </p:sp>
      <p:sp>
        <p:nvSpPr>
          <p:cNvPr id="3" name="Content Placeholder 2"/>
          <p:cNvSpPr>
            <a:spLocks noGrp="1"/>
          </p:cNvSpPr>
          <p:nvPr>
            <p:ph idx="1"/>
          </p:nvPr>
        </p:nvSpPr>
        <p:spPr>
          <a:xfrm>
            <a:off x="457200" y="685800"/>
            <a:ext cx="8229600" cy="5440363"/>
          </a:xfrm>
        </p:spPr>
        <p:txBody>
          <a:bodyPr>
            <a:normAutofit lnSpcReduction="10000"/>
          </a:bodyPr>
          <a:lstStyle/>
          <a:p>
            <a:r>
              <a:rPr lang="en-US" dirty="0" smtClean="0"/>
              <a:t>Of arts some are demonstrable, others indemonstrable; and demonstrable are those the construction of the subject whereof is in the power of the artist himself, who, in his demonstration, does not more than deduce the consequences of his own operation…   Geometry therefore is demonstrable, for the lines and figures from which we reason are drawn and described by ourselves; and civil philosophy is demonstrable because we make the commonwealth ourselves.</a:t>
            </a:r>
          </a:p>
          <a:p>
            <a:pPr lvl="3"/>
            <a:r>
              <a:rPr lang="en-US" dirty="0" smtClean="0"/>
              <a:t>--Hobbes, Six Lessons to the Professors of Mathematics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Hobbes’ “Review and Conclusion”</a:t>
            </a:r>
            <a:endParaRPr lang="en-US" dirty="0"/>
          </a:p>
        </p:txBody>
      </p:sp>
      <p:sp>
        <p:nvSpPr>
          <p:cNvPr id="3" name="Content Placeholder 2"/>
          <p:cNvSpPr>
            <a:spLocks noGrp="1"/>
          </p:cNvSpPr>
          <p:nvPr>
            <p:ph idx="1"/>
          </p:nvPr>
        </p:nvSpPr>
        <p:spPr/>
        <p:txBody>
          <a:bodyPr/>
          <a:lstStyle/>
          <a:p>
            <a:r>
              <a:rPr lang="en-US" dirty="0" smtClean="0"/>
              <a:t>Truth of doctrine rests </a:t>
            </a:r>
          </a:p>
          <a:p>
            <a:pPr lvl="1"/>
            <a:r>
              <a:rPr lang="en-US" dirty="0" smtClean="0"/>
              <a:t>On no writer</a:t>
            </a:r>
          </a:p>
          <a:p>
            <a:pPr lvl="1"/>
            <a:r>
              <a:rPr lang="en-US" dirty="0" smtClean="0"/>
              <a:t>Not established by facts</a:t>
            </a:r>
          </a:p>
          <a:p>
            <a:pPr lvl="1"/>
            <a:r>
              <a:rPr lang="en-US" dirty="0" smtClean="0"/>
              <a:t>Owes nothing to antiquity</a:t>
            </a:r>
          </a:p>
          <a:p>
            <a:pPr lvl="1"/>
            <a:endParaRPr lang="en-US" dirty="0" smtClean="0"/>
          </a:p>
          <a:p>
            <a:r>
              <a:rPr lang="en-US" dirty="0" smtClean="0"/>
              <a:t>So what kind of book is this?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Content Placeholder 3" descr="Leviathan_gr.jpg"/>
          <p:cNvPicPr>
            <a:picLocks noChangeAspect="1"/>
          </p:cNvPicPr>
          <p:nvPr/>
        </p:nvPicPr>
        <p:blipFill>
          <a:blip r:embed="rId3" cstate="print">
            <a:lum bright="-3000" contrast="27000"/>
            <a:extLst>
              <a:ext uri="{BEBA8EAE-BF5A-486C-A8C5-ECC9F3942E4B}">
                <a14:imgProps xmlns:a14="http://schemas.microsoft.com/office/drawing/2010/main">
                  <a14:imgLayer r:embed="rId4">
                    <a14:imgEffect>
                      <a14:sharpenSoften amount="70000"/>
                    </a14:imgEffect>
                  </a14:imgLayer>
                </a14:imgProps>
              </a:ext>
            </a:extLst>
          </a:blip>
          <a:srcRect t="23529" r="51643" b="50420"/>
          <a:stretch>
            <a:fillRect/>
          </a:stretch>
        </p:blipFill>
        <p:spPr>
          <a:xfrm>
            <a:off x="2133600" y="1295400"/>
            <a:ext cx="4970340" cy="4114800"/>
          </a:xfrm>
          <a:prstGeom prst="rect">
            <a:avLst/>
          </a:prstGeom>
        </p:spPr>
      </p:pic>
      <p:sp>
        <p:nvSpPr>
          <p:cNvPr id="5" name="Oval 4"/>
          <p:cNvSpPr/>
          <p:nvPr/>
        </p:nvSpPr>
        <p:spPr>
          <a:xfrm>
            <a:off x="2438400" y="4038600"/>
            <a:ext cx="838200" cy="1066800"/>
          </a:xfrm>
          <a:prstGeom prst="ellipse">
            <a:avLst/>
          </a:prstGeom>
          <a:solidFill>
            <a:srgbClr val="C0000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a:t>
            </a:r>
            <a:endParaRPr lang="en-US" dirty="0"/>
          </a:p>
        </p:txBody>
      </p:sp>
      <p:pic>
        <p:nvPicPr>
          <p:cNvPr id="3" name="Picture 2" descr="leviathancloseup.jpg"/>
          <p:cNvPicPr>
            <a:picLocks noChangeAspect="1"/>
          </p:cNvPicPr>
          <p:nvPr/>
        </p:nvPicPr>
        <p:blipFill>
          <a:blip r:embed="rId3" cstate="print">
            <a:lum contrast="43000"/>
          </a:blip>
          <a:stretch>
            <a:fillRect/>
          </a:stretch>
        </p:blipFill>
        <p:spPr>
          <a:xfrm>
            <a:off x="2343912" y="1658112"/>
            <a:ext cx="5752383" cy="4572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Detail of detail</a:t>
            </a:r>
            <a:endParaRPr lang="en-US" dirty="0"/>
          </a:p>
        </p:txBody>
      </p:sp>
      <p:pic>
        <p:nvPicPr>
          <p:cNvPr id="4" name="Content Placeholder 3" descr="Hobbes-det(865x747).jpg"/>
          <p:cNvPicPr>
            <a:picLocks noGrp="1" noChangeAspect="1"/>
          </p:cNvPicPr>
          <p:nvPr>
            <p:ph idx="1"/>
          </p:nvPr>
        </p:nvPicPr>
        <p:blipFill>
          <a:blip r:embed="rId3" cstate="print">
            <a:lum contrast="36000"/>
          </a:blip>
          <a:stretch>
            <a:fillRect/>
          </a:stretch>
        </p:blipFill>
        <p:spPr>
          <a:xfrm>
            <a:off x="1905000" y="990600"/>
            <a:ext cx="6458941" cy="557784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bbes.jpg"/>
          <p:cNvPicPr>
            <a:picLocks noChangeAspect="1"/>
          </p:cNvPicPr>
          <p:nvPr/>
        </p:nvPicPr>
        <p:blipFill rotWithShape="1">
          <a:blip r:embed="rId2" cstate="print"/>
          <a:srcRect t="-2" b="19446"/>
          <a:stretch/>
        </p:blipFill>
        <p:spPr>
          <a:xfrm>
            <a:off x="1674409" y="1905000"/>
            <a:ext cx="2488016" cy="2651760"/>
          </a:xfrm>
          <a:prstGeom prst="rect">
            <a:avLst/>
          </a:prstGeom>
        </p:spPr>
      </p:pic>
      <p:pic>
        <p:nvPicPr>
          <p:cNvPr id="3" name="Content Placeholder 3" descr="Hobbes-det(865x747).jpg"/>
          <p:cNvPicPr>
            <a:picLocks noChangeAspect="1"/>
          </p:cNvPicPr>
          <p:nvPr/>
        </p:nvPicPr>
        <p:blipFill rotWithShape="1">
          <a:blip r:embed="rId3" cstate="print">
            <a:lum contrast="36000"/>
          </a:blip>
          <a:srcRect l="22894" t="-1" r="23310" b="52459"/>
          <a:stretch/>
        </p:blipFill>
        <p:spPr>
          <a:xfrm>
            <a:off x="4419600" y="1676400"/>
            <a:ext cx="3474720" cy="2651760"/>
          </a:xfrm>
          <a:prstGeom prst="rect">
            <a:avLst/>
          </a:prstGeom>
        </p:spPr>
      </p:pic>
      <p:sp>
        <p:nvSpPr>
          <p:cNvPr id="4" name="TextBox 3"/>
          <p:cNvSpPr txBox="1"/>
          <p:nvPr/>
        </p:nvSpPr>
        <p:spPr>
          <a:xfrm>
            <a:off x="4191000" y="5486400"/>
            <a:ext cx="3185160" cy="584775"/>
          </a:xfrm>
          <a:prstGeom prst="rect">
            <a:avLst/>
          </a:prstGeom>
          <a:noFill/>
        </p:spPr>
        <p:txBody>
          <a:bodyPr wrap="square" rtlCol="0">
            <a:spAutoFit/>
          </a:bodyPr>
          <a:lstStyle/>
          <a:p>
            <a:r>
              <a:rPr lang="en-US" sz="3200" dirty="0" smtClean="0"/>
              <a:t>?</a:t>
            </a:r>
            <a:endParaRPr lang="en-US" sz="3200" dirty="0"/>
          </a:p>
        </p:txBody>
      </p:sp>
    </p:spTree>
    <p:extLst>
      <p:ext uri="{BB962C8B-B14F-4D97-AF65-F5344CB8AC3E}">
        <p14:creationId xmlns:p14="http://schemas.microsoft.com/office/powerpoint/2010/main" val="226980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Breughel – </a:t>
            </a:r>
            <a:r>
              <a:rPr lang="en-US" i="1" dirty="0" smtClean="0"/>
              <a:t>Fall of </a:t>
            </a:r>
            <a:r>
              <a:rPr lang="en-US" i="1" dirty="0" err="1" smtClean="0"/>
              <a:t>Icarus</a:t>
            </a:r>
            <a:r>
              <a:rPr lang="en-US" i="1" dirty="0" smtClean="0"/>
              <a:t> - 1558</a:t>
            </a:r>
            <a:endParaRPr lang="en-US" i="1" dirty="0"/>
          </a:p>
        </p:txBody>
      </p:sp>
      <p:pic>
        <p:nvPicPr>
          <p:cNvPr id="6" name="Content Placeholder 5" descr="icarus1.jpg"/>
          <p:cNvPicPr>
            <a:picLocks noGrp="1" noChangeAspect="1"/>
          </p:cNvPicPr>
          <p:nvPr>
            <p:ph idx="1"/>
          </p:nvPr>
        </p:nvPicPr>
        <p:blipFill>
          <a:blip r:embed="rId3" cstate="print"/>
          <a:stretch>
            <a:fillRect/>
          </a:stretch>
        </p:blipFill>
        <p:spPr>
          <a:xfrm>
            <a:off x="1143000" y="1524000"/>
            <a:ext cx="6650589" cy="438912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Icarus</a:t>
            </a:r>
            <a:endParaRPr lang="en-US" dirty="0"/>
          </a:p>
        </p:txBody>
      </p:sp>
      <p:pic>
        <p:nvPicPr>
          <p:cNvPr id="4" name="Content Placeholder 3" descr="icarus1.jpg"/>
          <p:cNvPicPr>
            <a:picLocks noGrp="1" noChangeAspect="1"/>
          </p:cNvPicPr>
          <p:nvPr>
            <p:ph idx="1"/>
          </p:nvPr>
        </p:nvPicPr>
        <p:blipFill>
          <a:blip r:embed="rId3" cstate="print">
            <a:lum contrast="45000"/>
          </a:blip>
          <a:srcRect l="60028" t="13280" r="28010" b="63177"/>
          <a:stretch>
            <a:fillRect/>
          </a:stretch>
        </p:blipFill>
        <p:spPr>
          <a:xfrm>
            <a:off x="685800" y="2209800"/>
            <a:ext cx="2335872" cy="3017520"/>
          </a:xfrm>
          <a:prstGeom prst="rect">
            <a:avLst/>
          </a:prstGeom>
        </p:spPr>
      </p:pic>
      <p:sp>
        <p:nvSpPr>
          <p:cNvPr id="5" name="Rectangle 4"/>
          <p:cNvSpPr/>
          <p:nvPr/>
        </p:nvSpPr>
        <p:spPr>
          <a:xfrm>
            <a:off x="3200400" y="1371600"/>
            <a:ext cx="5943600" cy="3970318"/>
          </a:xfrm>
          <a:prstGeom prst="rect">
            <a:avLst/>
          </a:prstGeom>
        </p:spPr>
        <p:txBody>
          <a:bodyPr wrap="square">
            <a:spAutoFit/>
          </a:bodyPr>
          <a:lstStyle/>
          <a:p>
            <a:r>
              <a:rPr lang="en-US" b="1" i="1" smtClean="0"/>
              <a:t>Musée</a:t>
            </a:r>
            <a:r>
              <a:rPr lang="en-US" b="1" i="1" dirty="0" smtClean="0"/>
              <a:t> des Beaux Arts</a:t>
            </a:r>
            <a:r>
              <a:rPr lang="en-US" dirty="0" smtClean="0"/>
              <a:t> by </a:t>
            </a:r>
            <a:r>
              <a:rPr lang="en-US" dirty="0" err="1" smtClean="0"/>
              <a:t>W.H.</a:t>
            </a:r>
            <a:r>
              <a:rPr lang="en-US" dirty="0" smtClean="0"/>
              <a:t> Auden</a:t>
            </a:r>
          </a:p>
          <a:p>
            <a:r>
              <a:rPr lang="en-US" dirty="0" smtClean="0"/>
              <a:t>  </a:t>
            </a:r>
          </a:p>
          <a:p>
            <a:r>
              <a:rPr lang="en-US" dirty="0" smtClean="0"/>
              <a:t>About suffering they were never wrong,</a:t>
            </a:r>
            <a:br>
              <a:rPr lang="en-US" dirty="0" smtClean="0"/>
            </a:br>
            <a:r>
              <a:rPr lang="en-US" dirty="0" smtClean="0"/>
              <a:t>The Old Masters; how well, they understood</a:t>
            </a:r>
            <a:br>
              <a:rPr lang="en-US" dirty="0" smtClean="0"/>
            </a:br>
            <a:r>
              <a:rPr lang="en-US" dirty="0" smtClean="0"/>
              <a:t>Its human position; </a:t>
            </a:r>
          </a:p>
          <a:p>
            <a:r>
              <a:rPr lang="en-US" dirty="0" smtClean="0"/>
              <a:t>…</a:t>
            </a:r>
            <a:br>
              <a:rPr lang="en-US" dirty="0" smtClean="0"/>
            </a:br>
            <a:r>
              <a:rPr lang="en-US" dirty="0" smtClean="0"/>
              <a:t>In Breughel’s </a:t>
            </a:r>
            <a:r>
              <a:rPr lang="en-US" dirty="0" err="1" smtClean="0"/>
              <a:t>Icarus</a:t>
            </a:r>
            <a:r>
              <a:rPr lang="en-US" dirty="0" smtClean="0"/>
              <a:t>, for instance: how everything turns away</a:t>
            </a:r>
            <a:br>
              <a:rPr lang="en-US" dirty="0" smtClean="0"/>
            </a:br>
            <a:r>
              <a:rPr lang="en-US" dirty="0" smtClean="0"/>
              <a:t>Quite leisurely from the disaster; the ploughman may</a:t>
            </a:r>
            <a:br>
              <a:rPr lang="en-US" dirty="0" smtClean="0"/>
            </a:br>
            <a:r>
              <a:rPr lang="en-US" dirty="0" smtClean="0"/>
              <a:t>Have heard the splash, the forsaken cry,</a:t>
            </a:r>
            <a:br>
              <a:rPr lang="en-US" dirty="0" smtClean="0"/>
            </a:br>
            <a:r>
              <a:rPr lang="en-US" dirty="0" smtClean="0"/>
              <a:t>But for him it was not an important failure; the sun shone</a:t>
            </a:r>
            <a:br>
              <a:rPr lang="en-US" dirty="0" smtClean="0"/>
            </a:br>
            <a:r>
              <a:rPr lang="en-US" dirty="0" smtClean="0"/>
              <a:t>As it had to on the white legs disappearing into the green</a:t>
            </a:r>
            <a:br>
              <a:rPr lang="en-US" dirty="0" smtClean="0"/>
            </a:br>
            <a:r>
              <a:rPr lang="en-US" dirty="0" smtClean="0"/>
              <a:t>Water; and the expensive delicate ship that must have seen</a:t>
            </a:r>
            <a:br>
              <a:rPr lang="en-US" dirty="0" smtClean="0"/>
            </a:br>
            <a:r>
              <a:rPr lang="en-US" dirty="0" smtClean="0"/>
              <a:t>Something amazing, a boy falling out of the sky,</a:t>
            </a:r>
            <a:br>
              <a:rPr lang="en-US" dirty="0" smtClean="0"/>
            </a:br>
            <a:r>
              <a:rPr lang="en-US" dirty="0" smtClean="0"/>
              <a:t>had somewhere to get to and sailed calmly 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Leviathan</a:t>
            </a:r>
            <a:endParaRPr lang="en-US" dirty="0"/>
          </a:p>
        </p:txBody>
      </p:sp>
      <p:sp>
        <p:nvSpPr>
          <p:cNvPr id="3" name="Content Placeholder 2"/>
          <p:cNvSpPr>
            <a:spLocks noGrp="1"/>
          </p:cNvSpPr>
          <p:nvPr>
            <p:ph idx="1"/>
          </p:nvPr>
        </p:nvSpPr>
        <p:spPr/>
        <p:txBody>
          <a:bodyPr>
            <a:normAutofit fontScale="62500" lnSpcReduction="20000"/>
          </a:bodyPr>
          <a:lstStyle/>
          <a:p>
            <a:pPr hangingPunct="0"/>
            <a:r>
              <a:rPr lang="en-US" b="1" dirty="0" smtClean="0"/>
              <a:t>HOBBES’ DIAGNOSIS: Hobbes has 3 principles</a:t>
            </a:r>
          </a:p>
          <a:p>
            <a:pPr hangingPunct="0"/>
            <a:r>
              <a:rPr lang="en-US" b="1" i="1" dirty="0" smtClean="0"/>
              <a:t>good politics are built on men as they are, but not as they behave -- adds an interior dimension to Machiavelli (p. 6)</a:t>
            </a:r>
          </a:p>
          <a:p>
            <a:pPr hangingPunct="0"/>
            <a:r>
              <a:rPr lang="en-US" b="1" i="1" dirty="0" smtClean="0"/>
              <a:t>fear of violent death (Good Lord deliver us)</a:t>
            </a:r>
          </a:p>
          <a:p>
            <a:pPr lvl="1" hangingPunct="0"/>
            <a:r>
              <a:rPr lang="en-US" b="1" dirty="0" smtClean="0"/>
              <a:t>Hobbes thinks that people should be afraid of dying</a:t>
            </a:r>
          </a:p>
          <a:p>
            <a:pPr lvl="1" hangingPunct="0"/>
            <a:r>
              <a:rPr lang="en-US" b="1" dirty="0" smtClean="0"/>
              <a:t>experience of civil war makes it clear that they were not</a:t>
            </a:r>
          </a:p>
          <a:p>
            <a:pPr lvl="1" hangingPunct="0"/>
            <a:r>
              <a:rPr lang="en-US" b="1" i="1" dirty="0" smtClean="0"/>
              <a:t>people dying for religious beliefs</a:t>
            </a:r>
          </a:p>
          <a:p>
            <a:pPr lvl="2" hangingPunct="0"/>
            <a:r>
              <a:rPr lang="en-US" b="1" dirty="0" smtClean="0"/>
              <a:t>Socrates CONTRA</a:t>
            </a:r>
          </a:p>
          <a:p>
            <a:pPr hangingPunct="0"/>
            <a:r>
              <a:rPr lang="en-US" b="1" i="1" dirty="0" smtClean="0"/>
              <a:t>people make mistakes about who they are -- not so much a about the world , but about themselves.</a:t>
            </a:r>
          </a:p>
          <a:p>
            <a:pPr lvl="1" hangingPunct="0"/>
            <a:r>
              <a:rPr lang="en-US" b="1" dirty="0" smtClean="0"/>
              <a:t>They do not find the human in themselves</a:t>
            </a:r>
          </a:p>
          <a:p>
            <a:pPr lvl="1" hangingPunct="0"/>
            <a:r>
              <a:rPr lang="en-US" b="1" i="1" dirty="0" smtClean="0"/>
              <a:t>they think themselves something special and different but they are not.</a:t>
            </a:r>
          </a:p>
          <a:p>
            <a:pPr hangingPunct="0"/>
            <a:r>
              <a:rPr lang="en-US" b="1" dirty="0" smtClean="0"/>
              <a:t>Hence this is a complex revision of Socrates :”know thyself” but also a warning against finding anything in yourself which is not in others.</a:t>
            </a:r>
          </a:p>
          <a:p>
            <a:pPr lvl="1" hangingPunct="0"/>
            <a:r>
              <a:rPr lang="en-US" b="1" i="1" dirty="0" smtClean="0"/>
              <a:t>Breughel, The Fall of </a:t>
            </a:r>
            <a:r>
              <a:rPr lang="en-US" b="1" i="1" dirty="0" err="1" smtClean="0"/>
              <a:t>Icarus</a:t>
            </a:r>
            <a:endParaRPr lang="en-US" b="1" i="1" dirty="0" smtClean="0"/>
          </a:p>
          <a:p>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943600"/>
          </a:xfrm>
        </p:spPr>
        <p:txBody>
          <a:bodyPr>
            <a:noAutofit/>
          </a:bodyPr>
          <a:lstStyle/>
          <a:p>
            <a:pPr hangingPunct="0"/>
            <a:r>
              <a:rPr lang="en-US" sz="2000" b="1" dirty="0" smtClean="0"/>
              <a:t>THE mistakes they make are:</a:t>
            </a:r>
          </a:p>
          <a:p>
            <a:pPr lvl="1" hangingPunct="0"/>
            <a:r>
              <a:rPr lang="en-US" sz="2000" b="1" i="1" dirty="0" smtClean="0"/>
              <a:t>insufficiency of speech ( chapter 1 (p. 8)</a:t>
            </a:r>
          </a:p>
          <a:p>
            <a:pPr lvl="2" hangingPunct="0"/>
            <a:r>
              <a:rPr lang="en-US" sz="2000" b="1" dirty="0" smtClean="0"/>
              <a:t>e.g. page 24 -25 (chapter 5 on spirit)</a:t>
            </a:r>
          </a:p>
          <a:p>
            <a:pPr lvl="2" hangingPunct="0"/>
            <a:r>
              <a:rPr lang="en-US" sz="2000" dirty="0" smtClean="0"/>
              <a:t>what is the power of Speech in Hobbes? In chapter 4:</a:t>
            </a:r>
            <a:r>
              <a:rPr lang="en-US" sz="2000" i="1" dirty="0" smtClean="0"/>
              <a:t>  there is nothing in the world universal but names.”</a:t>
            </a:r>
            <a:endParaRPr lang="en-US" sz="2000" dirty="0" smtClean="0"/>
          </a:p>
          <a:p>
            <a:pPr lvl="2" hangingPunct="0"/>
            <a:r>
              <a:rPr lang="en-US" sz="2000" b="1" dirty="0" smtClean="0"/>
              <a:t>And noted in the Autobiography which you have in your edition, on page </a:t>
            </a:r>
            <a:r>
              <a:rPr lang="en-US" sz="2000" b="1" dirty="0" err="1" smtClean="0"/>
              <a:t>lvi</a:t>
            </a:r>
            <a:r>
              <a:rPr lang="en-US" sz="2000" b="1" dirty="0" smtClean="0"/>
              <a:t>:  the one thing he knows to be fixed</a:t>
            </a:r>
            <a:endParaRPr lang="en-US" sz="2000" b="1" i="1" dirty="0" smtClean="0"/>
          </a:p>
          <a:p>
            <a:pPr lvl="2" hangingPunct="0"/>
            <a:r>
              <a:rPr lang="en-US" sz="2000" b="1" i="1" dirty="0" smtClean="0"/>
              <a:t>The power of names like in a </a:t>
            </a:r>
            <a:r>
              <a:rPr lang="en-US" sz="2000" b="1" dirty="0" smtClean="0"/>
              <a:t>book of definitions.  Note that definitions do not only tell you what something is, they tell you what you can do with it -- what it does.  (E.G. definitions in chess)</a:t>
            </a:r>
          </a:p>
          <a:p>
            <a:pPr hangingPunct="0"/>
            <a:r>
              <a:rPr lang="en-US" sz="2000" b="1" i="1" dirty="0" smtClean="0"/>
              <a:t>insufficiency of method</a:t>
            </a:r>
          </a:p>
          <a:p>
            <a:pPr lvl="1" hangingPunct="0"/>
            <a:r>
              <a:rPr lang="en-US" sz="2000" b="1" dirty="0" smtClean="0"/>
              <a:t>chapter 5 p 26: children need to be taught reason:  it takes work</a:t>
            </a:r>
          </a:p>
          <a:p>
            <a:pPr lvl="1" hangingPunct="0"/>
            <a:r>
              <a:rPr lang="en-US" sz="2000" b="1" i="1" dirty="0" smtClean="0"/>
              <a:t>THIS means that morality and politics are arrived at and are interpersonal.</a:t>
            </a:r>
          </a:p>
          <a:p>
            <a:pPr hangingPunct="0"/>
            <a:r>
              <a:rPr lang="en-US" sz="2000" b="1" dirty="0" smtClean="0"/>
              <a:t>What if we do not have them?</a:t>
            </a:r>
          </a:p>
          <a:p>
            <a:pPr lvl="1" hangingPunct="0"/>
            <a:r>
              <a:rPr lang="en-US" sz="2000" b="1" dirty="0" smtClean="0"/>
              <a:t>Chapter 13 (76) </a:t>
            </a:r>
          </a:p>
          <a:p>
            <a:pPr hangingPunct="0"/>
            <a:r>
              <a:rPr lang="en-US" sz="2000" b="1" i="1" dirty="0" smtClean="0"/>
              <a:t>touch of paranoia --se following example)</a:t>
            </a:r>
          </a:p>
          <a:p>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707</Words>
  <Application>Microsoft Office PowerPoint</Application>
  <PresentationFormat>On-screen Show (4:3)</PresentationFormat>
  <Paragraphs>134</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Thomas Hobbes, 1588-1679</vt:lpstr>
      <vt:lpstr>Frontispiece</vt:lpstr>
      <vt:lpstr>detail</vt:lpstr>
      <vt:lpstr>Detail of detail</vt:lpstr>
      <vt:lpstr>PowerPoint Presentation</vt:lpstr>
      <vt:lpstr>Breughel – Fall of Icarus - 1558</vt:lpstr>
      <vt:lpstr>Icarus</vt:lpstr>
      <vt:lpstr> Leviathan</vt:lpstr>
      <vt:lpstr>PowerPoint Presentation</vt:lpstr>
      <vt:lpstr>PowerPoint Presentation</vt:lpstr>
      <vt:lpstr>Chapter 14-16</vt:lpstr>
      <vt:lpstr> </vt:lpstr>
      <vt:lpstr>PowerPoint Presentation</vt:lpstr>
      <vt:lpstr>Sovereign</vt:lpstr>
      <vt:lpstr>PowerPoint Presentation</vt:lpstr>
      <vt:lpstr>PowerPoint Presentation</vt:lpstr>
      <vt:lpstr>PowerPoint Presentation</vt:lpstr>
      <vt:lpstr>The State</vt:lpstr>
      <vt:lpstr>What comes from this?</vt:lpstr>
      <vt:lpstr>Reading oneself -- again</vt:lpstr>
      <vt:lpstr>Hobbes’ “Review and 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Thomas Hobbes, 1588-1679</dc:title>
  <dc:creator>tbs</dc:creator>
  <cp:lastModifiedBy>Tracy Strong</cp:lastModifiedBy>
  <cp:revision>17</cp:revision>
  <dcterms:created xsi:type="dcterms:W3CDTF">2009-12-07T22:38:01Z</dcterms:created>
  <dcterms:modified xsi:type="dcterms:W3CDTF">2013-02-03T20:46:43Z</dcterms:modified>
</cp:coreProperties>
</file>