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65" r:id="rId4"/>
    <p:sldId id="266" r:id="rId5"/>
    <p:sldId id="268" r:id="rId6"/>
    <p:sldId id="257" r:id="rId7"/>
    <p:sldId id="269" r:id="rId8"/>
    <p:sldId id="271" r:id="rId9"/>
    <p:sldId id="260" r:id="rId10"/>
    <p:sldId id="261" r:id="rId11"/>
    <p:sldId id="262" r:id="rId12"/>
    <p:sldId id="272" r:id="rId13"/>
    <p:sldId id="259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62" autoAdjust="0"/>
  </p:normalViewPr>
  <p:slideViewPr>
    <p:cSldViewPr>
      <p:cViewPr varScale="1">
        <p:scale>
          <a:sx n="47" d="100"/>
          <a:sy n="47" d="100"/>
        </p:scale>
        <p:origin x="-11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9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6C5B3-8E46-4EDF-B182-BFCF81DA8317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C38CE-112F-4D7A-BA76-09A07035B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C38CE-112F-4D7A-BA76-09A07035B9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514D-07E1-4E4C-9454-F4CAF9374945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DFC-C11F-4F68-8B58-D7E713713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514D-07E1-4E4C-9454-F4CAF9374945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DFC-C11F-4F68-8B58-D7E713713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514D-07E1-4E4C-9454-F4CAF9374945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DFC-C11F-4F68-8B58-D7E713713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514D-07E1-4E4C-9454-F4CAF9374945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DFC-C11F-4F68-8B58-D7E713713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514D-07E1-4E4C-9454-F4CAF9374945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DFC-C11F-4F68-8B58-D7E713713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514D-07E1-4E4C-9454-F4CAF9374945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DFC-C11F-4F68-8B58-D7E713713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514D-07E1-4E4C-9454-F4CAF9374945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DFC-C11F-4F68-8B58-D7E713713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514D-07E1-4E4C-9454-F4CAF9374945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DFC-C11F-4F68-8B58-D7E713713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514D-07E1-4E4C-9454-F4CAF9374945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DFC-C11F-4F68-8B58-D7E713713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514D-07E1-4E4C-9454-F4CAF9374945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DFC-C11F-4F68-8B58-D7E713713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514D-07E1-4E4C-9454-F4CAF9374945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9DFC-C11F-4F68-8B58-D7E713713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514D-07E1-4E4C-9454-F4CAF9374945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C9DFC-C11F-4F68-8B58-D7E713713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e5-SUDrHM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William Shakespeare, 1564-1616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			Richard III, Act I, scene 1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685800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    Now </a:t>
            </a:r>
            <a:r>
              <a:rPr lang="en-US" sz="1600" b="1" dirty="0"/>
              <a:t>is the winter of our discontent </a:t>
            </a:r>
            <a:br>
              <a:rPr lang="en-US" sz="1600" b="1" dirty="0"/>
            </a:br>
            <a:r>
              <a:rPr lang="en-US" sz="1600" b="1" dirty="0"/>
              <a:t>    Made glorious summer by this sun of York; </a:t>
            </a:r>
            <a:br>
              <a:rPr lang="en-US" sz="1600" b="1" dirty="0"/>
            </a:br>
            <a:r>
              <a:rPr lang="en-US" sz="1600" b="1" dirty="0"/>
              <a:t>    And all the clouds that </a:t>
            </a:r>
            <a:r>
              <a:rPr lang="en-US" sz="1600" b="1" dirty="0" err="1"/>
              <a:t>lour'd</a:t>
            </a:r>
            <a:r>
              <a:rPr lang="en-US" sz="1600" b="1" dirty="0"/>
              <a:t> upon our house </a:t>
            </a:r>
            <a:br>
              <a:rPr lang="en-US" sz="1600" b="1" dirty="0"/>
            </a:br>
            <a:r>
              <a:rPr lang="en-US" sz="1600" b="1" dirty="0"/>
              <a:t>    In the deep bosom of the ocean buried. </a:t>
            </a:r>
            <a:br>
              <a:rPr lang="en-US" sz="1600" b="1" dirty="0"/>
            </a:br>
            <a:r>
              <a:rPr lang="en-US" sz="1600" b="1" dirty="0"/>
              <a:t>    Now are our brows bound with victorious wreaths; </a:t>
            </a:r>
            <a:br>
              <a:rPr lang="en-US" sz="1600" b="1" dirty="0"/>
            </a:br>
            <a:r>
              <a:rPr lang="en-US" sz="1600" b="1" dirty="0"/>
              <a:t>    Our bruised arms hung up for monuments; </a:t>
            </a:r>
            <a:br>
              <a:rPr lang="en-US" sz="1600" b="1" dirty="0"/>
            </a:br>
            <a:r>
              <a:rPr lang="en-US" sz="1600" b="1" dirty="0"/>
              <a:t>    Our stern alarums changed to merry meetings, </a:t>
            </a:r>
            <a:br>
              <a:rPr lang="en-US" sz="1600" b="1" dirty="0"/>
            </a:br>
            <a:r>
              <a:rPr lang="en-US" sz="1600" b="1" dirty="0"/>
              <a:t>    Our dreadful marches to delightful measures. </a:t>
            </a:r>
            <a:br>
              <a:rPr lang="en-US" sz="1600" b="1" dirty="0"/>
            </a:br>
            <a:r>
              <a:rPr lang="en-US" sz="1600" b="1" dirty="0"/>
              <a:t>    Grim-</a:t>
            </a:r>
            <a:r>
              <a:rPr lang="en-US" sz="1600" b="1" dirty="0" err="1"/>
              <a:t>visaged</a:t>
            </a:r>
            <a:r>
              <a:rPr lang="en-US" sz="1600" b="1" dirty="0"/>
              <a:t> war hath </a:t>
            </a:r>
            <a:r>
              <a:rPr lang="en-US" sz="1600" b="1" dirty="0" err="1"/>
              <a:t>smooth'd</a:t>
            </a:r>
            <a:r>
              <a:rPr lang="en-US" sz="1600" b="1" dirty="0"/>
              <a:t> his wrinkled front; </a:t>
            </a:r>
            <a:br>
              <a:rPr lang="en-US" sz="1600" b="1" dirty="0"/>
            </a:br>
            <a:r>
              <a:rPr lang="en-US" sz="1600" b="1" dirty="0"/>
              <a:t>    And now, instead of mounting barded steeds </a:t>
            </a:r>
            <a:br>
              <a:rPr lang="en-US" sz="1600" b="1" dirty="0"/>
            </a:br>
            <a:r>
              <a:rPr lang="en-US" sz="1600" b="1" dirty="0"/>
              <a:t>    To fright the souls of fearful adversaries, </a:t>
            </a:r>
            <a:br>
              <a:rPr lang="en-US" sz="1600" b="1" dirty="0"/>
            </a:br>
            <a:r>
              <a:rPr lang="en-US" sz="1600" b="1" dirty="0"/>
              <a:t>    He capers nimbly in a lady's chamber </a:t>
            </a:r>
            <a:br>
              <a:rPr lang="en-US" sz="1600" b="1" dirty="0"/>
            </a:br>
            <a:r>
              <a:rPr lang="en-US" sz="1600" b="1" dirty="0"/>
              <a:t>    To the lascivious pleasing of a lute. </a:t>
            </a:r>
            <a:br>
              <a:rPr lang="en-US" sz="1600" b="1" dirty="0"/>
            </a:br>
            <a:r>
              <a:rPr lang="en-US" sz="1600" b="1" dirty="0"/>
              <a:t>    But I, that am not shaped for sportive tricks, </a:t>
            </a:r>
            <a:br>
              <a:rPr lang="en-US" sz="1600" b="1" dirty="0"/>
            </a:br>
            <a:r>
              <a:rPr lang="en-US" sz="1600" b="1" dirty="0"/>
              <a:t>    Nor made to court an amorous looking-glass; </a:t>
            </a:r>
            <a:br>
              <a:rPr lang="en-US" sz="1600" b="1" dirty="0"/>
            </a:br>
            <a:r>
              <a:rPr lang="en-US" sz="1600" b="1" dirty="0"/>
              <a:t>    I, that am rudely </a:t>
            </a:r>
            <a:r>
              <a:rPr lang="en-US" sz="1600" b="1" dirty="0" err="1"/>
              <a:t>stamp'd</a:t>
            </a:r>
            <a:r>
              <a:rPr lang="en-US" sz="1600" b="1" dirty="0"/>
              <a:t>, and want love's majesty </a:t>
            </a:r>
            <a:br>
              <a:rPr lang="en-US" sz="1600" b="1" dirty="0"/>
            </a:br>
            <a:r>
              <a:rPr lang="en-US" sz="1600" b="1" dirty="0"/>
              <a:t>    To strut before a wanton ambling nymph; </a:t>
            </a:r>
            <a:br>
              <a:rPr lang="en-US" sz="1600" b="1" dirty="0"/>
            </a:br>
            <a:r>
              <a:rPr lang="en-US" sz="1600" b="1" dirty="0"/>
              <a:t>    I, that am </a:t>
            </a:r>
            <a:r>
              <a:rPr lang="en-US" sz="1600" b="1" dirty="0" err="1"/>
              <a:t>curtail'd</a:t>
            </a:r>
            <a:r>
              <a:rPr lang="en-US" sz="1600" b="1" dirty="0"/>
              <a:t> of this fair proportion, </a:t>
            </a:r>
            <a:br>
              <a:rPr lang="en-US" sz="1600" b="1" dirty="0"/>
            </a:br>
            <a:r>
              <a:rPr lang="en-US" sz="1600" b="1" dirty="0"/>
              <a:t>    Cheated of feature by dissembling nature, </a:t>
            </a:r>
            <a:br>
              <a:rPr lang="en-US" sz="1600" b="1" dirty="0"/>
            </a:br>
            <a:r>
              <a:rPr lang="en-US" sz="1600" b="1" dirty="0"/>
              <a:t>    Deformed, </a:t>
            </a:r>
            <a:r>
              <a:rPr lang="en-US" sz="1600" b="1" dirty="0" err="1"/>
              <a:t>unfinish'd</a:t>
            </a:r>
            <a:r>
              <a:rPr lang="en-US" sz="1600" b="1" dirty="0"/>
              <a:t>, sent before my time </a:t>
            </a:r>
            <a:br>
              <a:rPr lang="en-US" sz="1600" b="1" dirty="0"/>
            </a:br>
            <a:r>
              <a:rPr lang="en-US" sz="1600" b="1" dirty="0"/>
              <a:t>    Into this breathing world, scarce half made up, </a:t>
            </a:r>
            <a:br>
              <a:rPr lang="en-US" sz="1600" b="1" dirty="0"/>
            </a:br>
            <a:r>
              <a:rPr lang="en-US" sz="1600" b="1" dirty="0"/>
              <a:t>    And that so lamely and unfashionable </a:t>
            </a:r>
            <a:br>
              <a:rPr lang="en-US" sz="1600" b="1" dirty="0"/>
            </a:br>
            <a:r>
              <a:rPr lang="en-US" sz="1600" b="1" dirty="0"/>
              <a:t>    That dogs bark at me as I halt by them; </a:t>
            </a:r>
            <a:br>
              <a:rPr lang="en-US" sz="1600" b="1" dirty="0"/>
            </a:br>
            <a:r>
              <a:rPr lang="en-US" sz="1600" b="1" dirty="0"/>
              <a:t>    Why, I, in this weak piping time of peace, </a:t>
            </a:r>
            <a:br>
              <a:rPr lang="en-US" sz="1600" b="1" dirty="0"/>
            </a:br>
            <a:r>
              <a:rPr lang="en-US" sz="1600" b="1" dirty="0"/>
              <a:t>    Have no delight to pass away the time, </a:t>
            </a:r>
            <a:br>
              <a:rPr lang="en-US" sz="1600" b="1" dirty="0"/>
            </a:br>
            <a:r>
              <a:rPr lang="en-US" sz="1600" b="1" dirty="0"/>
              <a:t>    Unless to spy my shadow in the sun </a:t>
            </a:r>
            <a:br>
              <a:rPr lang="en-US" sz="1600" b="1" dirty="0"/>
            </a:br>
            <a:r>
              <a:rPr lang="en-US" sz="1600" b="1" dirty="0"/>
              <a:t>    And descant on mine own deformity: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dirty="0" smtClean="0"/>
              <a:t>    And </a:t>
            </a:r>
            <a:r>
              <a:rPr lang="en-US" sz="1800" dirty="0"/>
              <a:t>therefore, since I cannot prove a lover, </a:t>
            </a:r>
            <a:br>
              <a:rPr lang="en-US" sz="1800" dirty="0"/>
            </a:br>
            <a:r>
              <a:rPr lang="en-US" sz="1800" dirty="0"/>
              <a:t>    To entertain these fair well-spoken days, </a:t>
            </a:r>
            <a:br>
              <a:rPr lang="en-US" sz="1800" dirty="0"/>
            </a:br>
            <a:r>
              <a:rPr lang="en-US" sz="1800" dirty="0"/>
              <a:t>    I am determined to prove a villain </a:t>
            </a:r>
            <a:br>
              <a:rPr lang="en-US" sz="1800" dirty="0"/>
            </a:br>
            <a:r>
              <a:rPr lang="en-US" sz="1800" dirty="0"/>
              <a:t>    And hate the idle pleasures of these days. </a:t>
            </a:r>
            <a:br>
              <a:rPr lang="en-US" sz="1800" dirty="0"/>
            </a:br>
            <a:r>
              <a:rPr lang="en-US" sz="1800" dirty="0"/>
              <a:t>    Plots have I laid, inductions dangerous, </a:t>
            </a:r>
            <a:br>
              <a:rPr lang="en-US" sz="1800" dirty="0"/>
            </a:br>
            <a:r>
              <a:rPr lang="en-US" sz="1800" dirty="0"/>
              <a:t>    By drunken prophecies, libels and dreams, </a:t>
            </a:r>
            <a:br>
              <a:rPr lang="en-US" sz="1800" dirty="0"/>
            </a:br>
            <a:r>
              <a:rPr lang="en-US" sz="1800" dirty="0"/>
              <a:t>    To set my brother Clarence and the king </a:t>
            </a:r>
            <a:br>
              <a:rPr lang="en-US" sz="1800" dirty="0"/>
            </a:br>
            <a:r>
              <a:rPr lang="en-US" sz="1800" dirty="0"/>
              <a:t>    In deadly hate the one against the other: </a:t>
            </a:r>
            <a:br>
              <a:rPr lang="en-US" sz="1800" dirty="0"/>
            </a:br>
            <a:r>
              <a:rPr lang="en-US" sz="1800" dirty="0"/>
              <a:t>    And if King Edward be as true and just </a:t>
            </a:r>
            <a:br>
              <a:rPr lang="en-US" sz="1800" dirty="0"/>
            </a:br>
            <a:r>
              <a:rPr lang="en-US" sz="1800" dirty="0"/>
              <a:t>    As I am subtle, false and treacherous, </a:t>
            </a:r>
            <a:br>
              <a:rPr lang="en-US" sz="1800" dirty="0"/>
            </a:br>
            <a:r>
              <a:rPr lang="en-US" sz="1800" dirty="0"/>
              <a:t>    This day should Clarence closely be </a:t>
            </a:r>
            <a:r>
              <a:rPr lang="en-US" sz="1800" dirty="0" err="1"/>
              <a:t>mew'd</a:t>
            </a:r>
            <a:r>
              <a:rPr lang="en-US" sz="1800" dirty="0"/>
              <a:t> up, </a:t>
            </a:r>
            <a:br>
              <a:rPr lang="en-US" sz="1800" dirty="0"/>
            </a:br>
            <a:r>
              <a:rPr lang="en-US" sz="1800" dirty="0"/>
              <a:t>    About a prophecy, which says that 'G' </a:t>
            </a:r>
            <a:br>
              <a:rPr lang="en-US" sz="1800" dirty="0"/>
            </a:br>
            <a:r>
              <a:rPr lang="en-US" sz="1800" dirty="0"/>
              <a:t>    Of Edward's heirs the murderer shall be. </a:t>
            </a:r>
            <a:br>
              <a:rPr lang="en-US" sz="1800" dirty="0"/>
            </a:br>
            <a:r>
              <a:rPr lang="en-US" sz="1800" dirty="0"/>
              <a:t>    Dive, thoughts, down to my soul: here </a:t>
            </a:r>
            <a:br>
              <a:rPr lang="en-US" sz="1800" dirty="0"/>
            </a:br>
            <a:r>
              <a:rPr lang="en-US" sz="1800" dirty="0"/>
              <a:t>    Clarence comes.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www.youtube.com/watch?v=ke5-SUDrHMU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hardsheldo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219200"/>
            <a:ext cx="3142618" cy="4389120"/>
          </a:xfrm>
          <a:prstGeom prst="rect">
            <a:avLst/>
          </a:prstGeom>
        </p:spPr>
      </p:pic>
      <p:pic>
        <p:nvPicPr>
          <p:cNvPr id="3" name="Picture 2" descr="henry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447800"/>
            <a:ext cx="3116446" cy="384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79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Richard III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5791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Henry VII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5791200"/>
          </a:xfrm>
        </p:spPr>
        <p:txBody>
          <a:bodyPr>
            <a:normAutofit fontScale="77500" lnSpcReduction="20000"/>
          </a:bodyPr>
          <a:lstStyle/>
          <a:p>
            <a:pPr hangingPunct="0"/>
            <a:r>
              <a:rPr lang="en-US" sz="5500" b="1" dirty="0" smtClean="0"/>
              <a:t>What is R III about</a:t>
            </a:r>
          </a:p>
          <a:p>
            <a:pPr lvl="1" hangingPunct="0"/>
            <a:r>
              <a:rPr lang="en-US" sz="5500" b="1" i="1" dirty="0" smtClean="0"/>
              <a:t>the power of illusion - S is fascinated with the character -- one of the longest parts in shortest plays; appears all the time.</a:t>
            </a:r>
          </a:p>
          <a:p>
            <a:pPr lvl="1" hangingPunct="0"/>
            <a:r>
              <a:rPr lang="en-US" sz="5500" b="1" i="1" dirty="0" smtClean="0"/>
              <a:t>what if all the world is a stage (or a cave)?</a:t>
            </a:r>
          </a:p>
          <a:p>
            <a:pPr lvl="2" hangingPunct="0"/>
            <a:r>
              <a:rPr lang="en-US" sz="5500" b="1" i="1" dirty="0" smtClean="0"/>
              <a:t>About ties between humans and their lack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fontScale="25000" lnSpcReduction="20000"/>
          </a:bodyPr>
          <a:lstStyle/>
          <a:p>
            <a:pPr hangingPunct="0"/>
            <a:r>
              <a:rPr lang="en-US" sz="7600" b="1" i="1" dirty="0" smtClean="0"/>
              <a:t>What is the role of the Prince in such a world</a:t>
            </a:r>
          </a:p>
          <a:p>
            <a:pPr lvl="1" hangingPunct="0"/>
            <a:r>
              <a:rPr lang="en-US" sz="7600" b="1" dirty="0" smtClean="0"/>
              <a:t>new problem:  who am I when I am not a king: Richard II: abandonment of the notion of kingly right</a:t>
            </a:r>
          </a:p>
          <a:p>
            <a:pPr hangingPunct="0"/>
            <a:r>
              <a:rPr lang="en-US" sz="7600" b="1" dirty="0" smtClean="0"/>
              <a:t>We shall say:</a:t>
            </a:r>
          </a:p>
          <a:p>
            <a:pPr lvl="1" hangingPunct="0"/>
            <a:r>
              <a:rPr lang="en-US" sz="7600" b="1" i="1" dirty="0" smtClean="0"/>
              <a:t>Richard knows he needs to create a kingdom (</a:t>
            </a:r>
            <a:r>
              <a:rPr lang="en-US" sz="7600" b="1" i="1" dirty="0" err="1" smtClean="0"/>
              <a:t>stato</a:t>
            </a:r>
            <a:r>
              <a:rPr lang="en-US" sz="7600" b="1" i="1" dirty="0" smtClean="0"/>
              <a:t>)</a:t>
            </a:r>
          </a:p>
          <a:p>
            <a:pPr lvl="1" hangingPunct="0"/>
            <a:r>
              <a:rPr lang="en-US" sz="7600" b="1" i="1" dirty="0" smtClean="0"/>
              <a:t>how does he do this?</a:t>
            </a:r>
          </a:p>
          <a:p>
            <a:pPr lvl="2" hangingPunct="0"/>
            <a:r>
              <a:rPr lang="en-US" sz="7600" b="1" dirty="0" smtClean="0"/>
              <a:t>Opening sol. Renounces love and ties (554)</a:t>
            </a:r>
          </a:p>
          <a:p>
            <a:pPr lvl="2" hangingPunct="0"/>
            <a:r>
              <a:rPr lang="en-US" sz="7600" b="1" i="1" dirty="0" smtClean="0"/>
              <a:t>“I cannot prove lover”  but seduces Anne</a:t>
            </a:r>
          </a:p>
          <a:p>
            <a:pPr lvl="1" hangingPunct="0"/>
            <a:r>
              <a:rPr lang="en-US" sz="7600" b="1" i="1" dirty="0" smtClean="0"/>
              <a:t>Uses the energy of others </a:t>
            </a:r>
          </a:p>
          <a:p>
            <a:pPr lvl="1" hangingPunct="0"/>
            <a:r>
              <a:rPr lang="en-US" sz="7600" b="1" i="1" dirty="0" smtClean="0"/>
              <a:t>or again: uses populace for continuity</a:t>
            </a:r>
          </a:p>
          <a:p>
            <a:pPr hangingPunct="0"/>
            <a:r>
              <a:rPr lang="en-US" sz="7600" b="1" i="1" dirty="0" smtClean="0"/>
              <a:t>HAS SUCCESS</a:t>
            </a:r>
          </a:p>
          <a:p>
            <a:pPr lvl="1" hangingPunct="0"/>
            <a:r>
              <a:rPr lang="en-US" sz="7600" b="1" dirty="0" smtClean="0"/>
              <a:t>problem comes in the exchange with Elizabeth</a:t>
            </a:r>
          </a:p>
          <a:p>
            <a:pPr lvl="1" hangingPunct="0"/>
            <a:r>
              <a:rPr lang="en-US" sz="7600" b="1" dirty="0" smtClean="0"/>
              <a:t>forced to deny time to make his point even though the consciousness of time in others was what had given him his power</a:t>
            </a:r>
          </a:p>
          <a:p>
            <a:pPr lvl="1" hangingPunct="0"/>
            <a:r>
              <a:rPr lang="en-US" sz="7600" b="1" dirty="0" smtClean="0"/>
              <a:t>memory comes back:  even though the past is an illusion it cannot be gotten rid of</a:t>
            </a:r>
          </a:p>
          <a:p>
            <a:pPr lvl="2" hangingPunct="0"/>
            <a:r>
              <a:rPr lang="en-US" sz="7600" b="1" i="1" dirty="0" smtClean="0"/>
              <a:t>dream sequence </a:t>
            </a:r>
          </a:p>
          <a:p>
            <a:pPr hangingPunct="0"/>
            <a:r>
              <a:rPr lang="en-US" sz="7600" b="1" i="1" dirty="0" smtClean="0"/>
              <a:t>BUT is forced at end to rely on naked strength;  having no community with others, he has none with himself.</a:t>
            </a:r>
          </a:p>
          <a:p>
            <a:pPr lvl="1" hangingPunct="0"/>
            <a:r>
              <a:rPr lang="en-US" sz="7600" b="1" dirty="0" smtClean="0"/>
              <a:t>defeated and sexual and political peace is reestablished</a:t>
            </a:r>
          </a:p>
          <a:p>
            <a:pPr hangingPunct="0"/>
            <a:r>
              <a:rPr lang="en-US" sz="7600" b="1" i="1" dirty="0" smtClean="0"/>
              <a:t>You are what you pretend to be, therefore  be careful about what you pretend</a:t>
            </a:r>
          </a:p>
          <a:p>
            <a:pPr hangingPunct="0"/>
            <a:r>
              <a:rPr lang="en-US" sz="7600" b="1" i="1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akespeare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06147" y="1600200"/>
            <a:ext cx="353170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Globe Theatre today</a:t>
            </a:r>
            <a:endParaRPr lang="en-US" dirty="0"/>
          </a:p>
        </p:txBody>
      </p:sp>
      <p:pic>
        <p:nvPicPr>
          <p:cNvPr id="5" name="Picture Placeholder 4" descr="globe_image_library_-_playing_shakespeare_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078" r="607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London, 1574</a:t>
            </a:r>
            <a:endParaRPr lang="en-US" dirty="0"/>
          </a:p>
        </p:txBody>
      </p:sp>
      <p:pic>
        <p:nvPicPr>
          <p:cNvPr id="5" name="Picture Placeholder 4" descr="london 157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197" r="4197"/>
          <a:stretch>
            <a:fillRect/>
          </a:stretch>
        </p:blipFill>
        <p:spPr>
          <a:xfrm>
            <a:off x="381000" y="381000"/>
            <a:ext cx="4754880" cy="35661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The Globe Theatre</a:t>
            </a:r>
            <a:endParaRPr lang="en-US" b="1" dirty="0"/>
          </a:p>
        </p:txBody>
      </p:sp>
      <p:pic>
        <p:nvPicPr>
          <p:cNvPr id="6" name="Picture 5" descr="Hllrglb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3429000"/>
            <a:ext cx="4938307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First Folio (1623)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first folio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75401" y="1600200"/>
            <a:ext cx="319319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Succession from Edward III until Henry VII</a:t>
            </a:r>
            <a:endParaRPr lang="en-US" sz="2400" b="1" dirty="0"/>
          </a:p>
        </p:txBody>
      </p:sp>
      <p:pic>
        <p:nvPicPr>
          <p:cNvPr id="4" name="Content Placeholder 3" descr="englishsuccessionlarg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5101"/>
          <a:stretch>
            <a:fillRect/>
          </a:stretch>
        </p:blipFill>
        <p:spPr>
          <a:xfrm>
            <a:off x="457200" y="1066800"/>
            <a:ext cx="8299705" cy="56692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52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Plantagenets</a:t>
            </a:r>
            <a:r>
              <a:rPr lang="en-US" dirty="0" smtClean="0"/>
              <a:t> and Roses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1400" b="1" dirty="0" smtClean="0"/>
              <a:t>EDWARD III </a:t>
            </a:r>
            <a:r>
              <a:rPr lang="en-US" sz="1400" dirty="0" smtClean="0"/>
              <a:t>(1322-1377) (</a:t>
            </a:r>
            <a:r>
              <a:rPr lang="en-US" sz="1400" b="1" dirty="0" smtClean="0">
                <a:solidFill>
                  <a:srgbClr val="C00000"/>
                </a:solidFill>
              </a:rPr>
              <a:t>PLANTAGENET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______________________________________________________________________________________________</a:t>
            </a:r>
          </a:p>
          <a:p>
            <a:r>
              <a:rPr lang="en-US" sz="1400" dirty="0" smtClean="0"/>
              <a:t> </a:t>
            </a:r>
          </a:p>
          <a:p>
            <a:pPr algn="ctr"/>
            <a:endParaRPr lang="en-US" sz="1400" dirty="0" smtClean="0"/>
          </a:p>
          <a:p>
            <a:r>
              <a:rPr lang="en-US" sz="1400" dirty="0" smtClean="0"/>
              <a:t>Edward (the Black 		John of Gaunt				                    Edmund, </a:t>
            </a:r>
          </a:p>
          <a:p>
            <a:r>
              <a:rPr lang="en-US" sz="1400" dirty="0" smtClean="0"/>
              <a:t>Prince) 			Duke of </a:t>
            </a:r>
            <a:r>
              <a:rPr lang="en-US" sz="1400" b="1" dirty="0" smtClean="0">
                <a:solidFill>
                  <a:srgbClr val="C00000"/>
                </a:solidFill>
              </a:rPr>
              <a:t>LANCASTER</a:t>
            </a:r>
            <a:r>
              <a:rPr lang="en-US" sz="1400" dirty="0" smtClean="0"/>
              <a:t>			               Duke of </a:t>
            </a:r>
            <a:r>
              <a:rPr lang="en-US" sz="1400" b="1" dirty="0" smtClean="0">
                <a:solidFill>
                  <a:schemeClr val="bg1"/>
                </a:solidFill>
              </a:rPr>
              <a:t>YORK</a:t>
            </a:r>
          </a:p>
          <a:p>
            <a:r>
              <a:rPr lang="en-US" sz="1400" dirty="0" smtClean="0"/>
              <a:t> </a:t>
            </a:r>
          </a:p>
          <a:p>
            <a:r>
              <a:rPr lang="en-US" sz="1400" b="1" dirty="0" smtClean="0"/>
              <a:t>RICHARD II</a:t>
            </a:r>
            <a:r>
              <a:rPr lang="en-US" sz="1400" dirty="0" smtClean="0"/>
              <a:t>	m. Blanche		m. Catherine Seynford			Richard,</a:t>
            </a:r>
          </a:p>
          <a:p>
            <a:r>
              <a:rPr lang="en-US" sz="1400" dirty="0" smtClean="0"/>
              <a:t>(1377-1399)						    Earl of Cambridge</a:t>
            </a:r>
          </a:p>
          <a:p>
            <a:r>
              <a:rPr lang="en-US" sz="1400" dirty="0" smtClean="0"/>
              <a:t> </a:t>
            </a:r>
          </a:p>
          <a:p>
            <a:r>
              <a:rPr lang="en-US" sz="1400" dirty="0" smtClean="0"/>
              <a:t>                                        </a:t>
            </a:r>
            <a:r>
              <a:rPr lang="en-US" sz="1400" b="1" dirty="0" smtClean="0"/>
              <a:t>HENRY IV</a:t>
            </a:r>
            <a:r>
              <a:rPr lang="en-US" sz="1400" dirty="0" smtClean="0"/>
              <a:t>		            John Beaufort</a:t>
            </a:r>
          </a:p>
          <a:p>
            <a:r>
              <a:rPr lang="en-US" sz="1400" dirty="0" smtClean="0"/>
              <a:t>                                      (1399-1413)</a:t>
            </a:r>
          </a:p>
          <a:p>
            <a:r>
              <a:rPr lang="en-US" sz="1400" dirty="0" smtClean="0"/>
              <a:t>                                                </a:t>
            </a:r>
          </a:p>
          <a:p>
            <a:r>
              <a:rPr lang="en-US" sz="1400" dirty="0" smtClean="0"/>
              <a:t>                                         </a:t>
            </a:r>
            <a:r>
              <a:rPr lang="en-US" sz="1400" b="1" dirty="0" smtClean="0"/>
              <a:t>HENRY V</a:t>
            </a:r>
            <a:r>
              <a:rPr lang="en-US" sz="1400" dirty="0" smtClean="0"/>
              <a:t>		            John Beaufort			Richard,</a:t>
            </a:r>
          </a:p>
          <a:p>
            <a:r>
              <a:rPr lang="en-US" sz="1400" dirty="0" smtClean="0"/>
              <a:t>                                                  (1413-1422)			              Duke of York, m Cicely Neville</a:t>
            </a:r>
          </a:p>
          <a:p>
            <a:r>
              <a:rPr lang="en-US" sz="1400" dirty="0" smtClean="0"/>
              <a:t>                                         </a:t>
            </a:r>
            <a:r>
              <a:rPr lang="en-US" sz="1400" b="1" dirty="0" smtClean="0"/>
              <a:t>HENRY VI </a:t>
            </a:r>
            <a:r>
              <a:rPr lang="en-US" sz="1400" dirty="0" smtClean="0"/>
              <a:t>(1422-1461/1470-1471)</a:t>
            </a:r>
          </a:p>
          <a:p>
            <a:r>
              <a:rPr lang="en-US" sz="1400" dirty="0" smtClean="0"/>
              <a:t>               Edward ,Prince of Wales (d.1471)	           Margaret Beaufort m Edmund Tudor</a:t>
            </a:r>
          </a:p>
          <a:p>
            <a:r>
              <a:rPr lang="en-US" sz="1400" dirty="0" smtClean="0"/>
              <a:t>                                                                                                      </a:t>
            </a:r>
          </a:p>
          <a:p>
            <a:r>
              <a:rPr lang="en-US" sz="1400" b="1" dirty="0" smtClean="0"/>
              <a:t>                                                                                               HENRY VII</a:t>
            </a:r>
            <a:r>
              <a:rPr lang="en-US" sz="1400" dirty="0" smtClean="0"/>
              <a:t>  (1485-1509)</a:t>
            </a:r>
          </a:p>
          <a:p>
            <a:r>
              <a:rPr lang="en-US" sz="1400" dirty="0" smtClean="0"/>
              <a:t>				           </a:t>
            </a:r>
            <a:r>
              <a:rPr lang="en-US" sz="1400" b="1" dirty="0" smtClean="0">
                <a:solidFill>
                  <a:srgbClr val="C00000"/>
                </a:solidFill>
              </a:rPr>
              <a:t>TUDOR DYNASTY</a:t>
            </a:r>
            <a:endParaRPr lang="en-US" sz="1400" dirty="0" smtClean="0">
              <a:solidFill>
                <a:srgbClr val="C00000"/>
              </a:solidFill>
            </a:endParaRPr>
          </a:p>
          <a:p>
            <a:r>
              <a:rPr lang="en-US" sz="1400" dirty="0" smtClean="0"/>
              <a:t>_______________________________________________________________________________________________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EDWARD IV</a:t>
            </a:r>
            <a:r>
              <a:rPr lang="en-US" sz="1400" dirty="0" smtClean="0"/>
              <a:t> 	Edmund, Earl of Rutland	Clarence, Duke of Clarence	                                 </a:t>
            </a:r>
            <a:r>
              <a:rPr lang="en-US" sz="1400" b="1" dirty="0" smtClean="0"/>
              <a:t>RICHARD III</a:t>
            </a:r>
            <a:endParaRPr lang="en-US" sz="1400" dirty="0" smtClean="0"/>
          </a:p>
          <a:p>
            <a:r>
              <a:rPr lang="en-US" sz="1400" dirty="0" smtClean="0"/>
              <a:t>(1461-1483) 						           (1483-1485)</a:t>
            </a:r>
          </a:p>
          <a:p>
            <a:r>
              <a:rPr lang="en-US" sz="1400" dirty="0" smtClean="0"/>
              <a:t>m. Eliz. Woodville	 					m. Anne Neville								</a:t>
            </a:r>
          </a:p>
          <a:p>
            <a:r>
              <a:rPr lang="en-US" sz="1400" dirty="0" smtClean="0"/>
              <a:t>__________________________________________________</a:t>
            </a:r>
          </a:p>
          <a:p>
            <a:endParaRPr lang="en-US" sz="1400" dirty="0" smtClean="0"/>
          </a:p>
          <a:p>
            <a:r>
              <a:rPr lang="en-US" sz="1400" dirty="0" smtClean="0"/>
              <a:t>Eliz. of York              </a:t>
            </a:r>
            <a:r>
              <a:rPr lang="en-US" sz="1400" b="1" dirty="0" smtClean="0"/>
              <a:t>EDWARD V</a:t>
            </a:r>
            <a:r>
              <a:rPr lang="en-US" sz="1400" dirty="0" smtClean="0"/>
              <a:t> (d. 1483)	Richard, Duke of York (d. 1483)           Edward, Prince of Wales (d. 1485)</a:t>
            </a:r>
          </a:p>
          <a:p>
            <a:r>
              <a:rPr lang="en-US" sz="1400" dirty="0" smtClean="0"/>
              <a:t>(m. </a:t>
            </a:r>
            <a:r>
              <a:rPr lang="en-US" sz="1400" b="1" dirty="0" smtClean="0"/>
              <a:t>HENRY VII</a:t>
            </a:r>
            <a:r>
              <a:rPr lang="en-US" sz="1400" dirty="0" smtClean="0"/>
              <a:t>)</a:t>
            </a:r>
          </a:p>
          <a:p>
            <a:endParaRPr lang="en-US" sz="1400" dirty="0" smtClean="0"/>
          </a:p>
          <a:p>
            <a:r>
              <a:rPr lang="en-US" sz="1400" b="1" dirty="0" smtClean="0"/>
              <a:t>HENRY VIII </a:t>
            </a:r>
            <a:r>
              <a:rPr lang="en-US" sz="1400" dirty="0" smtClean="0"/>
              <a:t>(etc)</a:t>
            </a:r>
          </a:p>
          <a:p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4838700" y="37719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838200" y="5029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104900" y="5600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1295400" y="5334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2476500" y="5600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610100" y="5600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7315200" y="54102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2743200" y="1676400"/>
            <a:ext cx="533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191000" y="1676400"/>
            <a:ext cx="381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2400300" y="22479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4838700" y="22479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4876800" y="28194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438400" y="2895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>
            <a:off x="7924800" y="1676400"/>
            <a:ext cx="76200" cy="228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7581900" y="26289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7239000" y="38862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1028700" y="45339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2971800" y="4572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4876800" y="4572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7429500" y="45339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4457700" y="8763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7810500" y="11811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3543300" y="11811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762000" y="1143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952500" y="1790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4838700" y="33147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1143000" y="6172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514600" y="3276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hangingPunct="0">
              <a:buNone/>
            </a:pPr>
            <a:r>
              <a:rPr lang="en-US" sz="5500" b="1" dirty="0" smtClean="0"/>
              <a:t>SHAKESPEARE</a:t>
            </a:r>
          </a:p>
          <a:p>
            <a:pPr hangingPunct="0"/>
            <a:r>
              <a:rPr lang="en-US" sz="5500" b="1" i="1" dirty="0" smtClean="0"/>
              <a:t>Question of the possibility of hyper-</a:t>
            </a:r>
            <a:r>
              <a:rPr lang="en-US" sz="5500" b="1" i="1" dirty="0" err="1" smtClean="0"/>
              <a:t>machiavellianism</a:t>
            </a:r>
            <a:endParaRPr lang="en-US" sz="5500" b="1" i="1" dirty="0" smtClean="0"/>
          </a:p>
          <a:p>
            <a:pPr hangingPunct="0"/>
            <a:r>
              <a:rPr lang="en-US" sz="5500" b="1" i="1" dirty="0" smtClean="0"/>
              <a:t>RICHARD III -- written 1591-1594</a:t>
            </a:r>
          </a:p>
          <a:p>
            <a:pPr hangingPunct="0"/>
            <a:r>
              <a:rPr lang="en-US" sz="5500" b="1" i="1" dirty="0" smtClean="0"/>
              <a:t>General question of using plays</a:t>
            </a:r>
          </a:p>
          <a:p>
            <a:pPr lvl="1" hangingPunct="0"/>
            <a:r>
              <a:rPr lang="en-US" sz="5500" b="1" i="1" dirty="0" smtClean="0"/>
              <a:t>play is the thing </a:t>
            </a:r>
          </a:p>
          <a:p>
            <a:pPr hangingPunct="0"/>
            <a:r>
              <a:rPr lang="en-US" sz="5500" b="1" i="1" dirty="0" smtClean="0"/>
              <a:t>Shakespeare and politics</a:t>
            </a:r>
          </a:p>
          <a:p>
            <a:pPr lvl="1" hangingPunct="0"/>
            <a:r>
              <a:rPr lang="en-US" sz="5500" b="1" dirty="0" smtClean="0"/>
              <a:t>the times:  much like the Renaissance</a:t>
            </a:r>
          </a:p>
          <a:p>
            <a:pPr lvl="1" hangingPunct="0"/>
            <a:r>
              <a:rPr lang="en-US" sz="5500" b="1" dirty="0" smtClean="0"/>
              <a:t>Inside this a temptation to refuse politics:</a:t>
            </a:r>
          </a:p>
          <a:p>
            <a:pPr lvl="2" hangingPunct="0"/>
            <a:r>
              <a:rPr lang="en-US" sz="5500" b="1" i="1" dirty="0" smtClean="0"/>
              <a:t>Renaissance idyll</a:t>
            </a:r>
          </a:p>
          <a:p>
            <a:pPr lvl="1" hangingPunct="0"/>
            <a:r>
              <a:rPr lang="en-US" sz="5500" b="1" dirty="0" smtClean="0"/>
              <a:t>Against the golden idyll of </a:t>
            </a:r>
            <a:r>
              <a:rPr lang="en-US" sz="5500" b="1" i="1" dirty="0" smtClean="0"/>
              <a:t>As you like it</a:t>
            </a:r>
            <a:r>
              <a:rPr lang="en-US" sz="5500" b="1" dirty="0" smtClean="0"/>
              <a:t> we have a new and pressing concern:  </a:t>
            </a:r>
          </a:p>
          <a:p>
            <a:pPr hangingPunct="0"/>
            <a:r>
              <a:rPr lang="en-US" sz="5500" b="1" i="1" dirty="0" smtClean="0"/>
              <a:t>The presence of self-conscious beings who reject that world and use it against itself.</a:t>
            </a:r>
          </a:p>
          <a:p>
            <a:pPr lvl="1" hangingPunct="0"/>
            <a:r>
              <a:rPr lang="en-US" sz="5500" b="1" i="1" dirty="0" smtClean="0"/>
              <a:t>The opening soliloquy</a:t>
            </a:r>
          </a:p>
          <a:p>
            <a:pPr lvl="1" hangingPunct="0"/>
            <a:r>
              <a:rPr lang="en-US" sz="5500" b="1" i="1" dirty="0" smtClean="0"/>
              <a:t>more importantly: he uses the old against itself</a:t>
            </a:r>
          </a:p>
          <a:p>
            <a:pPr lvl="2" hangingPunct="0"/>
            <a:r>
              <a:rPr lang="en-US" sz="5500" b="1" i="1" dirty="0" smtClean="0"/>
              <a:t>a new and fascinating figure:  the Machiavellian ( H vi 3: 529)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 smtClean="0"/>
              <a:t>Richard Gloucester, </a:t>
            </a:r>
            <a:r>
              <a:rPr lang="en-US" sz="2400" b="1" i="1" dirty="0" smtClean="0"/>
              <a:t>Henry VI, 3, </a:t>
            </a:r>
            <a:r>
              <a:rPr lang="en-US" sz="2400" b="1" dirty="0" smtClean="0"/>
              <a:t>Act III, scene 2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 Why, I can smile, and murder whiles I smile, </a:t>
            </a:r>
            <a:br>
              <a:rPr lang="en-US" dirty="0"/>
            </a:br>
            <a:r>
              <a:rPr lang="en-US" dirty="0"/>
              <a:t>    And cry 'Content' to that which grieves my heart, </a:t>
            </a:r>
            <a:br>
              <a:rPr lang="en-US" dirty="0"/>
            </a:br>
            <a:r>
              <a:rPr lang="en-US" dirty="0"/>
              <a:t>    And wet my cheeks with artificial tears, </a:t>
            </a:r>
            <a:br>
              <a:rPr lang="en-US" dirty="0"/>
            </a:br>
            <a:r>
              <a:rPr lang="en-US" dirty="0"/>
              <a:t>    And frame my face to all occasions. </a:t>
            </a:r>
            <a:br>
              <a:rPr lang="en-US" dirty="0"/>
            </a:br>
            <a:r>
              <a:rPr lang="en-US" dirty="0"/>
              <a:t>    I'll drown more sailors than the mermaid shall; </a:t>
            </a:r>
            <a:br>
              <a:rPr lang="en-US" dirty="0"/>
            </a:br>
            <a:r>
              <a:rPr lang="en-US" dirty="0"/>
              <a:t>    I'll slay more gazers than the basilisk; </a:t>
            </a:r>
            <a:br>
              <a:rPr lang="en-US" dirty="0"/>
            </a:br>
            <a:r>
              <a:rPr lang="en-US" dirty="0"/>
              <a:t>    I'll play the orator as well as Nestor, </a:t>
            </a:r>
            <a:br>
              <a:rPr lang="en-US" dirty="0"/>
            </a:br>
            <a:r>
              <a:rPr lang="en-US" dirty="0"/>
              <a:t>    Deceive more </a:t>
            </a:r>
            <a:r>
              <a:rPr lang="en-US" dirty="0" err="1"/>
              <a:t>slily</a:t>
            </a:r>
            <a:r>
              <a:rPr lang="en-US" dirty="0"/>
              <a:t> than Ulysses could, </a:t>
            </a:r>
            <a:br>
              <a:rPr lang="en-US" dirty="0"/>
            </a:br>
            <a:r>
              <a:rPr lang="en-US" dirty="0"/>
              <a:t>    And, like a </a:t>
            </a:r>
            <a:r>
              <a:rPr lang="en-US" dirty="0" err="1"/>
              <a:t>Sinon</a:t>
            </a:r>
            <a:r>
              <a:rPr lang="en-US" dirty="0"/>
              <a:t>, take another Troy. </a:t>
            </a:r>
            <a:br>
              <a:rPr lang="en-US" dirty="0"/>
            </a:br>
            <a:r>
              <a:rPr lang="en-US" dirty="0"/>
              <a:t>    I can add </a:t>
            </a:r>
            <a:r>
              <a:rPr lang="en-US" dirty="0" err="1"/>
              <a:t>colours</a:t>
            </a:r>
            <a:r>
              <a:rPr lang="en-US" dirty="0"/>
              <a:t> to the chameleon, </a:t>
            </a:r>
            <a:br>
              <a:rPr lang="en-US" dirty="0"/>
            </a:br>
            <a:r>
              <a:rPr lang="en-US" dirty="0"/>
              <a:t>    Change shapes with Proteus for advantages, </a:t>
            </a:r>
            <a:br>
              <a:rPr lang="en-US" dirty="0"/>
            </a:br>
            <a:r>
              <a:rPr lang="en-US" dirty="0"/>
              <a:t>    And set the murderous </a:t>
            </a:r>
            <a:r>
              <a:rPr lang="en-US" dirty="0" err="1"/>
              <a:t>Machiavel</a:t>
            </a:r>
            <a:r>
              <a:rPr lang="en-US" dirty="0"/>
              <a:t> to school. </a:t>
            </a:r>
            <a:br>
              <a:rPr lang="en-US" dirty="0"/>
            </a:br>
            <a:r>
              <a:rPr lang="en-US" dirty="0"/>
              <a:t>    Can I do this, and cannot get a crown? </a:t>
            </a:r>
            <a:br>
              <a:rPr lang="en-US" dirty="0"/>
            </a:br>
            <a:r>
              <a:rPr lang="en-US" dirty="0"/>
              <a:t>    Tut, were it farther off, I'll pluck it down.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425</Words>
  <Application>Microsoft Office PowerPoint</Application>
  <PresentationFormat>On-screen Show (4:3)</PresentationFormat>
  <Paragraphs>98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William Shakespeare, 1564-1616</vt:lpstr>
      <vt:lpstr>Slide 2</vt:lpstr>
      <vt:lpstr>Globe Theatre today</vt:lpstr>
      <vt:lpstr>London, 1574</vt:lpstr>
      <vt:lpstr>First Folio (1623)</vt:lpstr>
      <vt:lpstr>Succession from Edward III until Henry VII</vt:lpstr>
      <vt:lpstr>Plantagenets and Roses</vt:lpstr>
      <vt:lpstr>Slide 8</vt:lpstr>
      <vt:lpstr>Richard Gloucester, Henry VI, 3, Act III, scene 2</vt:lpstr>
      <vt:lpstr>   Richard III, Act I, scene 1</vt:lpstr>
      <vt:lpstr>Slide 11</vt:lpstr>
      <vt:lpstr>Slide 12</vt:lpstr>
      <vt:lpstr>Slide 13</vt:lpstr>
      <vt:lpstr>Slide 14</vt:lpstr>
      <vt:lpstr>Slide 15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 Strong</dc:creator>
  <cp:lastModifiedBy>Tracy B Stong</cp:lastModifiedBy>
  <cp:revision>27</cp:revision>
  <dcterms:created xsi:type="dcterms:W3CDTF">2009-11-10T22:43:43Z</dcterms:created>
  <dcterms:modified xsi:type="dcterms:W3CDTF">2010-01-12T17:36:16Z</dcterms:modified>
</cp:coreProperties>
</file>